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3"/>
  </p:notesMasterIdLst>
  <p:sldIdLst>
    <p:sldId id="258" r:id="rId2"/>
    <p:sldId id="425" r:id="rId3"/>
    <p:sldId id="426" r:id="rId4"/>
    <p:sldId id="427" r:id="rId5"/>
    <p:sldId id="428" r:id="rId6"/>
    <p:sldId id="429" r:id="rId7"/>
    <p:sldId id="430" r:id="rId8"/>
    <p:sldId id="431" r:id="rId9"/>
    <p:sldId id="432" r:id="rId10"/>
    <p:sldId id="433" r:id="rId11"/>
    <p:sldId id="434" r:id="rId12"/>
    <p:sldId id="435" r:id="rId13"/>
    <p:sldId id="436" r:id="rId14"/>
    <p:sldId id="437" r:id="rId15"/>
    <p:sldId id="438" r:id="rId16"/>
    <p:sldId id="439" r:id="rId17"/>
    <p:sldId id="440" r:id="rId18"/>
    <p:sldId id="441" r:id="rId19"/>
    <p:sldId id="424" r:id="rId20"/>
    <p:sldId id="448" r:id="rId21"/>
    <p:sldId id="449" r:id="rId22"/>
    <p:sldId id="450" r:id="rId23"/>
    <p:sldId id="451" r:id="rId24"/>
    <p:sldId id="504" r:id="rId25"/>
    <p:sldId id="453" r:id="rId26"/>
    <p:sldId id="454" r:id="rId27"/>
    <p:sldId id="455" r:id="rId28"/>
    <p:sldId id="456" r:id="rId29"/>
    <p:sldId id="457" r:id="rId30"/>
    <p:sldId id="458" r:id="rId31"/>
    <p:sldId id="459" r:id="rId32"/>
    <p:sldId id="460" r:id="rId33"/>
    <p:sldId id="505" r:id="rId34"/>
    <p:sldId id="506" r:id="rId35"/>
    <p:sldId id="507" r:id="rId36"/>
    <p:sldId id="508" r:id="rId37"/>
    <p:sldId id="509" r:id="rId38"/>
    <p:sldId id="512" r:id="rId39"/>
    <p:sldId id="461" r:id="rId40"/>
    <p:sldId id="462" r:id="rId41"/>
    <p:sldId id="463" r:id="rId42"/>
    <p:sldId id="474" r:id="rId43"/>
    <p:sldId id="464" r:id="rId44"/>
    <p:sldId id="465" r:id="rId45"/>
    <p:sldId id="466" r:id="rId46"/>
    <p:sldId id="467" r:id="rId47"/>
    <p:sldId id="468" r:id="rId48"/>
    <p:sldId id="469" r:id="rId49"/>
    <p:sldId id="470" r:id="rId50"/>
    <p:sldId id="471" r:id="rId51"/>
    <p:sldId id="472" r:id="rId52"/>
    <p:sldId id="473" r:id="rId53"/>
    <p:sldId id="475" r:id="rId54"/>
    <p:sldId id="476" r:id="rId55"/>
    <p:sldId id="477" r:id="rId56"/>
    <p:sldId id="478" r:id="rId57"/>
    <p:sldId id="479" r:id="rId58"/>
    <p:sldId id="480" r:id="rId59"/>
    <p:sldId id="481" r:id="rId60"/>
    <p:sldId id="482" r:id="rId61"/>
    <p:sldId id="483" r:id="rId62"/>
    <p:sldId id="484" r:id="rId63"/>
    <p:sldId id="485" r:id="rId64"/>
    <p:sldId id="486" r:id="rId65"/>
    <p:sldId id="487" r:id="rId66"/>
    <p:sldId id="488" r:id="rId67"/>
    <p:sldId id="489" r:id="rId68"/>
    <p:sldId id="490" r:id="rId69"/>
    <p:sldId id="491" r:id="rId70"/>
    <p:sldId id="492" r:id="rId71"/>
    <p:sldId id="493" r:id="rId72"/>
    <p:sldId id="494" r:id="rId73"/>
    <p:sldId id="495" r:id="rId74"/>
    <p:sldId id="496" r:id="rId75"/>
    <p:sldId id="497" r:id="rId76"/>
    <p:sldId id="498" r:id="rId77"/>
    <p:sldId id="500" r:id="rId78"/>
    <p:sldId id="501" r:id="rId79"/>
    <p:sldId id="502" r:id="rId80"/>
    <p:sldId id="503" r:id="rId81"/>
    <p:sldId id="513" r:id="rId82"/>
  </p:sldIdLst>
  <p:sldSz cx="10477500" cy="734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4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B621-33D4-4D6F-8E72-255E8574918F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143000"/>
            <a:ext cx="440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BCF4-F3EB-44D9-A54F-EBF0ACE35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315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202123"/>
            <a:ext cx="8905875" cy="2557275"/>
          </a:xfrm>
        </p:spPr>
        <p:txBody>
          <a:bodyPr anchor="b"/>
          <a:lstStyle>
            <a:lvl1pPr algn="ctr"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858016"/>
            <a:ext cx="7858125" cy="1773429"/>
          </a:xfrm>
        </p:spPr>
        <p:txBody>
          <a:bodyPr/>
          <a:lstStyle>
            <a:lvl1pPr marL="0" indent="0" algn="ctr">
              <a:buNone/>
              <a:defRPr sz="2571"/>
            </a:lvl1pPr>
            <a:lvl2pPr marL="489707" indent="0" algn="ctr">
              <a:buNone/>
              <a:defRPr sz="2142"/>
            </a:lvl2pPr>
            <a:lvl3pPr marL="979414" indent="0" algn="ctr">
              <a:buNone/>
              <a:defRPr sz="1928"/>
            </a:lvl3pPr>
            <a:lvl4pPr marL="1469121" indent="0" algn="ctr">
              <a:buNone/>
              <a:defRPr sz="1714"/>
            </a:lvl4pPr>
            <a:lvl5pPr marL="1958828" indent="0" algn="ctr">
              <a:buNone/>
              <a:defRPr sz="1714"/>
            </a:lvl5pPr>
            <a:lvl6pPr marL="2448535" indent="0" algn="ctr">
              <a:buNone/>
              <a:defRPr sz="1714"/>
            </a:lvl6pPr>
            <a:lvl7pPr marL="2938242" indent="0" algn="ctr">
              <a:buNone/>
              <a:defRPr sz="1714"/>
            </a:lvl7pPr>
            <a:lvl8pPr marL="3427948" indent="0" algn="ctr">
              <a:buNone/>
              <a:defRPr sz="1714"/>
            </a:lvl8pPr>
            <a:lvl9pPr marL="3917655" indent="0" algn="ctr">
              <a:buNone/>
              <a:defRPr sz="17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91072"/>
            <a:ext cx="2259211" cy="6224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9" y="391072"/>
            <a:ext cx="6646664" cy="62248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9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7156" y="635534"/>
            <a:ext cx="9763188" cy="81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156" y="1645834"/>
            <a:ext cx="9763188" cy="4878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23860" lvl="0" indent="-3928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47720" lvl="1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71579" lvl="2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95439" lvl="3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19299" lvl="4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43159" lvl="5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67018" lvl="6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90878" lvl="7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714738" lvl="8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708025" y="6659477"/>
            <a:ext cx="628719" cy="562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2" y="1831242"/>
            <a:ext cx="9036844" cy="3055466"/>
          </a:xfrm>
        </p:spPr>
        <p:txBody>
          <a:bodyPr anchor="b"/>
          <a:lstStyle>
            <a:lvl1pPr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2" y="4915614"/>
            <a:ext cx="9036844" cy="1606798"/>
          </a:xfrm>
        </p:spPr>
        <p:txBody>
          <a:bodyPr/>
          <a:lstStyle>
            <a:lvl1pPr marL="0" indent="0">
              <a:buNone/>
              <a:defRPr sz="2571">
                <a:solidFill>
                  <a:schemeClr val="tx1"/>
                </a:solidFill>
              </a:defRPr>
            </a:lvl1pPr>
            <a:lvl2pPr marL="48970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414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9121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8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53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8242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94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65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91074"/>
            <a:ext cx="9036844" cy="14197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4" y="1800635"/>
            <a:ext cx="4432473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4" y="2683098"/>
            <a:ext cx="4432473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5" y="1800635"/>
            <a:ext cx="4454302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5" y="2683098"/>
            <a:ext cx="4454302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1057598"/>
            <a:ext cx="5304234" cy="5219969"/>
          </a:xfrm>
        </p:spPr>
        <p:txBody>
          <a:bodyPr/>
          <a:lstStyle>
            <a:lvl1pPr>
              <a:defRPr sz="3428"/>
            </a:lvl1pPr>
            <a:lvl2pPr>
              <a:defRPr sz="2999"/>
            </a:lvl2pPr>
            <a:lvl3pPr>
              <a:defRPr sz="2571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7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1057598"/>
            <a:ext cx="5304234" cy="5219969"/>
          </a:xfrm>
        </p:spPr>
        <p:txBody>
          <a:bodyPr anchor="t"/>
          <a:lstStyle>
            <a:lvl1pPr marL="0" indent="0">
              <a:buNone/>
              <a:defRPr sz="3428"/>
            </a:lvl1pPr>
            <a:lvl2pPr marL="489707" indent="0">
              <a:buNone/>
              <a:defRPr sz="2999"/>
            </a:lvl2pPr>
            <a:lvl3pPr marL="979414" indent="0">
              <a:buNone/>
              <a:defRPr sz="2571"/>
            </a:lvl3pPr>
            <a:lvl4pPr marL="1469121" indent="0">
              <a:buNone/>
              <a:defRPr sz="2142"/>
            </a:lvl4pPr>
            <a:lvl5pPr marL="1958828" indent="0">
              <a:buNone/>
              <a:defRPr sz="2142"/>
            </a:lvl5pPr>
            <a:lvl6pPr marL="2448535" indent="0">
              <a:buNone/>
              <a:defRPr sz="2142"/>
            </a:lvl6pPr>
            <a:lvl7pPr marL="2938242" indent="0">
              <a:buNone/>
              <a:defRPr sz="2142"/>
            </a:lvl7pPr>
            <a:lvl8pPr marL="3427948" indent="0">
              <a:buNone/>
              <a:defRPr sz="2142"/>
            </a:lvl8pPr>
            <a:lvl9pPr marL="3917655" indent="0">
              <a:buNone/>
              <a:defRPr sz="21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91074"/>
            <a:ext cx="9036844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955363"/>
            <a:ext cx="9036844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8136-D917-46AA-94D8-A8640C577D35}" type="datetimeFigureOut">
              <a:rPr lang="pt-BR" smtClean="0"/>
              <a:t>23/08/2023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808065"/>
            <a:ext cx="3536156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79414" rtl="0" eaLnBrk="1" latinLnBrk="0" hangingPunct="1">
        <a:lnSpc>
          <a:spcPct val="90000"/>
        </a:lnSpc>
        <a:spcBef>
          <a:spcPct val="0"/>
        </a:spcBef>
        <a:buNone/>
        <a:defRPr sz="4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14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560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224267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974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681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388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3095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802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509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07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414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121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82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53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242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65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osta@ifsp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professorcesarcosta.com.br/upload/imagens_upload/Manual_XSOFT.pdf" TargetMode="External"/><Relationship Id="rId4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393B59DF-93CF-4E74-B484-703E22D505ED}"/>
              </a:ext>
            </a:extLst>
          </p:cNvPr>
          <p:cNvSpPr txBox="1"/>
          <p:nvPr/>
        </p:nvSpPr>
        <p:spPr>
          <a:xfrm>
            <a:off x="796264" y="2467333"/>
            <a:ext cx="9101540" cy="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algn="ctr"/>
            <a:r>
              <a:rPr lang="pt-BR" sz="3667" dirty="0"/>
              <a:t> </a:t>
            </a:r>
            <a:endParaRPr sz="3437" b="1" dirty="0"/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B3692A97-698A-4A06-9575-4DD96547DA5E}"/>
              </a:ext>
            </a:extLst>
          </p:cNvPr>
          <p:cNvSpPr txBox="1"/>
          <p:nvPr/>
        </p:nvSpPr>
        <p:spPr>
          <a:xfrm>
            <a:off x="1612490" y="3421062"/>
            <a:ext cx="6840946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Prof. Dr. Cesar da Costa </a:t>
            </a:r>
          </a:p>
          <a:p>
            <a:pPr indent="515856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ccosta@ifsp.edu.br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Site: www.professorcesarcosta.com.br 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40F89C-EE0F-408F-92CA-D5435003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404048"/>
              </p:ext>
            </p:extLst>
          </p:nvPr>
        </p:nvGraphicFramePr>
        <p:xfrm>
          <a:off x="1212569" y="388004"/>
          <a:ext cx="8268929" cy="1334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29">
                  <a:extLst>
                    <a:ext uri="{9D8B030D-6E8A-4147-A177-3AD203B41FA5}">
                      <a16:colId xmlns:a16="http://schemas.microsoft.com/office/drawing/2014/main" val="1160088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CONTROLE DE SISTEMAS DE EVENTOS DISCRETOS</a:t>
                      </a: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108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DE7064A-73D5-433E-ADF5-8E3F7E6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924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825E2B-F339-40CF-B782-61534647C20D}"/>
              </a:ext>
            </a:extLst>
          </p:cNvPr>
          <p:cNvCxnSpPr>
            <a:endCxn id="9" idx="3"/>
          </p:cNvCxnSpPr>
          <p:nvPr/>
        </p:nvCxnSpPr>
        <p:spPr>
          <a:xfrm>
            <a:off x="924232" y="2855275"/>
            <a:ext cx="8973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E4CD111E-D738-4CE1-8DB0-9A4DFC3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6" y="623141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F88FD79-0994-4B75-81B8-D5DA314801B4}"/>
              </a:ext>
            </a:extLst>
          </p:cNvPr>
          <p:cNvSpPr txBox="1"/>
          <p:nvPr/>
        </p:nvSpPr>
        <p:spPr>
          <a:xfrm>
            <a:off x="3044537" y="1916745"/>
            <a:ext cx="5637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Software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Codesys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tângulo 5">
            <a:extLst>
              <a:ext uri="{FF2B5EF4-FFF2-40B4-BE49-F238E27FC236}">
                <a16:creationId xmlns:a16="http://schemas.microsoft.com/office/drawing/2014/main" id="{C2BC3733-A46A-42C2-BE2E-BAD5B72D7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18435" name="CaixaDeTexto 4">
            <a:extLst>
              <a:ext uri="{FF2B5EF4-FFF2-40B4-BE49-F238E27FC236}">
                <a16:creationId xmlns:a16="http://schemas.microsoft.com/office/drawing/2014/main" id="{B3A3A91E-9A9B-4BD1-9431-8CB47D4F9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79" y="588310"/>
            <a:ext cx="91783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856"/>
              <a:t>Software CoDeSys</a:t>
            </a:r>
          </a:p>
        </p:txBody>
      </p:sp>
      <p:sp>
        <p:nvSpPr>
          <p:cNvPr id="18436" name="CaixaDeTexto 6">
            <a:extLst>
              <a:ext uri="{FF2B5EF4-FFF2-40B4-BE49-F238E27FC236}">
                <a16:creationId xmlns:a16="http://schemas.microsoft.com/office/drawing/2014/main" id="{F91E3897-D724-4483-B1B5-70E2DCA2D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91" y="1589796"/>
            <a:ext cx="9333032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Na Pasta Trigger ;</a:t>
            </a:r>
          </a:p>
        </p:txBody>
      </p:sp>
      <p:sp>
        <p:nvSpPr>
          <p:cNvPr id="18437" name="CaixaDeTexto 8">
            <a:extLst>
              <a:ext uri="{FF2B5EF4-FFF2-40B4-BE49-F238E27FC236}">
                <a16:creationId xmlns:a16="http://schemas.microsoft.com/office/drawing/2014/main" id="{11457256-D6A6-475A-9575-4D5D560C1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6294568"/>
            <a:ext cx="8253331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142"/>
              <a:t>Selecione  a  Função R-TRIG (FB) e clique em OK.</a:t>
            </a:r>
          </a:p>
        </p:txBody>
      </p:sp>
      <p:pic>
        <p:nvPicPr>
          <p:cNvPr id="18438" name="Picture 2">
            <a:extLst>
              <a:ext uri="{FF2B5EF4-FFF2-40B4-BE49-F238E27FC236}">
                <a16:creationId xmlns:a16="http://schemas.microsoft.com/office/drawing/2014/main" id="{7BA63C69-59AC-41F7-A62F-2FB0C965C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91" y="2900738"/>
            <a:ext cx="8726019" cy="223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tângulo 5">
            <a:extLst>
              <a:ext uri="{FF2B5EF4-FFF2-40B4-BE49-F238E27FC236}">
                <a16:creationId xmlns:a16="http://schemas.microsoft.com/office/drawing/2014/main" id="{698F1943-B44B-48FA-B9D9-815406EBE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19459" name="CaixaDeTexto 4">
            <a:extLst>
              <a:ext uri="{FF2B5EF4-FFF2-40B4-BE49-F238E27FC236}">
                <a16:creationId xmlns:a16="http://schemas.microsoft.com/office/drawing/2014/main" id="{4790E8C0-27B0-4DA9-A5D1-887926648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79" y="588310"/>
            <a:ext cx="91783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856"/>
              <a:t>Software CoDeSys</a:t>
            </a:r>
          </a:p>
        </p:txBody>
      </p:sp>
      <p:sp>
        <p:nvSpPr>
          <p:cNvPr id="19460" name="CaixaDeTexto 6">
            <a:extLst>
              <a:ext uri="{FF2B5EF4-FFF2-40B4-BE49-F238E27FC236}">
                <a16:creationId xmlns:a16="http://schemas.microsoft.com/office/drawing/2014/main" id="{95608CB2-2C45-4A6F-A7D4-4F8D3C801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91" y="1589796"/>
            <a:ext cx="9333032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A função foi inserida como uma entrada;</a:t>
            </a:r>
          </a:p>
        </p:txBody>
      </p:sp>
      <p:sp>
        <p:nvSpPr>
          <p:cNvPr id="19461" name="CaixaDeTexto 8">
            <a:extLst>
              <a:ext uri="{FF2B5EF4-FFF2-40B4-BE49-F238E27FC236}">
                <a16:creationId xmlns:a16="http://schemas.microsoft.com/office/drawing/2014/main" id="{2192737E-00C8-4594-BE5A-76977279E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92" y="4521139"/>
            <a:ext cx="9178302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142"/>
              <a:t>Digite um nome, por exemplo, BordaSubida e assinale como VAR_INPUT.</a:t>
            </a:r>
          </a:p>
        </p:txBody>
      </p:sp>
      <p:pic>
        <p:nvPicPr>
          <p:cNvPr id="19462" name="Picture 2">
            <a:extLst>
              <a:ext uri="{FF2B5EF4-FFF2-40B4-BE49-F238E27FC236}">
                <a16:creationId xmlns:a16="http://schemas.microsoft.com/office/drawing/2014/main" id="{8783F839-FB6F-4C24-89BC-7E92DE3A3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707" y="2361739"/>
            <a:ext cx="7177031" cy="204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">
            <a:extLst>
              <a:ext uri="{FF2B5EF4-FFF2-40B4-BE49-F238E27FC236}">
                <a16:creationId xmlns:a16="http://schemas.microsoft.com/office/drawing/2014/main" id="{9AAB293A-F752-49E5-ACEF-4A9A37B0E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79" y="5369596"/>
            <a:ext cx="5274378" cy="173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tângulo 5">
            <a:extLst>
              <a:ext uri="{FF2B5EF4-FFF2-40B4-BE49-F238E27FC236}">
                <a16:creationId xmlns:a16="http://schemas.microsoft.com/office/drawing/2014/main" id="{61E85D83-3F51-4614-94E0-420C53D0E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20483" name="CaixaDeTexto 4">
            <a:extLst>
              <a:ext uri="{FF2B5EF4-FFF2-40B4-BE49-F238E27FC236}">
                <a16:creationId xmlns:a16="http://schemas.microsoft.com/office/drawing/2014/main" id="{6E96A03E-7AF7-4E04-BF32-900274188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79" y="588310"/>
            <a:ext cx="91783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856"/>
              <a:t>Software CoDeSys</a:t>
            </a:r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D9F4048D-BFD1-4872-BE5B-E844A4022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8" y="2824225"/>
            <a:ext cx="9390841" cy="2853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CaixaDeTexto 9">
            <a:extLst>
              <a:ext uri="{FF2B5EF4-FFF2-40B4-BE49-F238E27FC236}">
                <a16:creationId xmlns:a16="http://schemas.microsoft.com/office/drawing/2014/main" id="{6F046821-2585-475B-9B36-9E666F0DF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842" y="1436767"/>
            <a:ext cx="9793817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A função de detecção de borda (Trigger) normalmente utiliza-se com a função Set/Reset.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tângulo 5">
            <a:extLst>
              <a:ext uri="{FF2B5EF4-FFF2-40B4-BE49-F238E27FC236}">
                <a16:creationId xmlns:a16="http://schemas.microsoft.com/office/drawing/2014/main" id="{B2612C51-31BA-4094-834B-C1D8570F8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21507" name="CaixaDeTexto 4">
            <a:extLst>
              <a:ext uri="{FF2B5EF4-FFF2-40B4-BE49-F238E27FC236}">
                <a16:creationId xmlns:a16="http://schemas.microsoft.com/office/drawing/2014/main" id="{22F0BF49-92FD-4C9D-959E-6100C408D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79" y="588310"/>
            <a:ext cx="91783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856"/>
              <a:t>Software CoDeSys</a:t>
            </a:r>
          </a:p>
        </p:txBody>
      </p:sp>
      <p:sp>
        <p:nvSpPr>
          <p:cNvPr id="21508" name="CaixaDeTexto 9">
            <a:extLst>
              <a:ext uri="{FF2B5EF4-FFF2-40B4-BE49-F238E27FC236}">
                <a16:creationId xmlns:a16="http://schemas.microsoft.com/office/drawing/2014/main" id="{12EB10D5-17AD-48C2-A8A4-DD27B5D36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842" y="1436767"/>
            <a:ext cx="9793817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 Função SET/RESET</a:t>
            </a:r>
          </a:p>
        </p:txBody>
      </p:sp>
      <p:pic>
        <p:nvPicPr>
          <p:cNvPr id="21509" name="Picture 2">
            <a:extLst>
              <a:ext uri="{FF2B5EF4-FFF2-40B4-BE49-F238E27FC236}">
                <a16:creationId xmlns:a16="http://schemas.microsoft.com/office/drawing/2014/main" id="{4A57C0D6-7A89-4925-BDF4-DB907B1B7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8" y="2052281"/>
            <a:ext cx="9319428" cy="474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tângulo 5">
            <a:extLst>
              <a:ext uri="{FF2B5EF4-FFF2-40B4-BE49-F238E27FC236}">
                <a16:creationId xmlns:a16="http://schemas.microsoft.com/office/drawing/2014/main" id="{BB5D00B4-97B2-419D-B94E-D363C8360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22531" name="CaixaDeTexto 4">
            <a:extLst>
              <a:ext uri="{FF2B5EF4-FFF2-40B4-BE49-F238E27FC236}">
                <a16:creationId xmlns:a16="http://schemas.microsoft.com/office/drawing/2014/main" id="{36CDCFEC-B9D0-4426-8BA0-DFE6B9B54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79" y="588310"/>
            <a:ext cx="91783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856"/>
              <a:t>Software CoDeSys</a:t>
            </a:r>
          </a:p>
        </p:txBody>
      </p:sp>
      <p:sp>
        <p:nvSpPr>
          <p:cNvPr id="22532" name="CaixaDeTexto 9">
            <a:extLst>
              <a:ext uri="{FF2B5EF4-FFF2-40B4-BE49-F238E27FC236}">
                <a16:creationId xmlns:a16="http://schemas.microsoft.com/office/drawing/2014/main" id="{A974872B-5523-46F2-86F4-F31212CF5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842" y="1436767"/>
            <a:ext cx="9793817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 Função SELO</a:t>
            </a:r>
          </a:p>
        </p:txBody>
      </p:sp>
      <p:pic>
        <p:nvPicPr>
          <p:cNvPr id="22533" name="Picture 2">
            <a:extLst>
              <a:ext uri="{FF2B5EF4-FFF2-40B4-BE49-F238E27FC236}">
                <a16:creationId xmlns:a16="http://schemas.microsoft.com/office/drawing/2014/main" id="{BE133E56-47B3-40E2-9CD6-F5A5B095C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8" y="2052281"/>
            <a:ext cx="9319428" cy="474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tângulo 5">
            <a:extLst>
              <a:ext uri="{FF2B5EF4-FFF2-40B4-BE49-F238E27FC236}">
                <a16:creationId xmlns:a16="http://schemas.microsoft.com/office/drawing/2014/main" id="{BC82B680-0F69-4750-825A-8E0FE812B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23555" name="CaixaDeTexto 4">
            <a:extLst>
              <a:ext uri="{FF2B5EF4-FFF2-40B4-BE49-F238E27FC236}">
                <a16:creationId xmlns:a16="http://schemas.microsoft.com/office/drawing/2014/main" id="{2E6B96D4-5F0E-40FC-9367-11143B9E4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79" y="588310"/>
            <a:ext cx="91783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856"/>
              <a:t>Software CoDeSys</a:t>
            </a:r>
          </a:p>
        </p:txBody>
      </p:sp>
      <p:sp>
        <p:nvSpPr>
          <p:cNvPr id="23556" name="CaixaDeTexto 9">
            <a:extLst>
              <a:ext uri="{FF2B5EF4-FFF2-40B4-BE49-F238E27FC236}">
                <a16:creationId xmlns:a16="http://schemas.microsoft.com/office/drawing/2014/main" id="{551F8504-1F7D-422A-9034-17B6D6934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842" y="1436767"/>
            <a:ext cx="9793817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 Função SELO com bobina real (%QX0.5)  </a:t>
            </a:r>
          </a:p>
        </p:txBody>
      </p:sp>
      <p:pic>
        <p:nvPicPr>
          <p:cNvPr id="23557" name="Picture 2">
            <a:extLst>
              <a:ext uri="{FF2B5EF4-FFF2-40B4-BE49-F238E27FC236}">
                <a16:creationId xmlns:a16="http://schemas.microsoft.com/office/drawing/2014/main" id="{59AF2AFC-DF9E-488F-B9BD-92513A820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2285223"/>
            <a:ext cx="9370439" cy="129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CaixaDeTexto 6">
            <a:extLst>
              <a:ext uri="{FF2B5EF4-FFF2-40B4-BE49-F238E27FC236}">
                <a16:creationId xmlns:a16="http://schemas.microsoft.com/office/drawing/2014/main" id="{28009881-5004-42BA-A2E5-67724118C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842" y="3980439"/>
            <a:ext cx="9793817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 Função SELO com Bobina Auxiliar  (%M0.0)  </a:t>
            </a:r>
          </a:p>
        </p:txBody>
      </p:sp>
      <p:pic>
        <p:nvPicPr>
          <p:cNvPr id="23559" name="Picture 3">
            <a:extLst>
              <a:ext uri="{FF2B5EF4-FFF2-40B4-BE49-F238E27FC236}">
                <a16:creationId xmlns:a16="http://schemas.microsoft.com/office/drawing/2014/main" id="{FE59593F-CF49-4EB9-B8AB-DD15B3D76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5138353"/>
            <a:ext cx="9717303" cy="128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ângulo 5">
            <a:extLst>
              <a:ext uri="{FF2B5EF4-FFF2-40B4-BE49-F238E27FC236}">
                <a16:creationId xmlns:a16="http://schemas.microsoft.com/office/drawing/2014/main" id="{A5EC0542-30BE-4D3C-8D0D-79A791340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24579" name="CaixaDeTexto 4">
            <a:extLst>
              <a:ext uri="{FF2B5EF4-FFF2-40B4-BE49-F238E27FC236}">
                <a16:creationId xmlns:a16="http://schemas.microsoft.com/office/drawing/2014/main" id="{58626931-2D45-4075-9640-20A3C048A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79" y="588310"/>
            <a:ext cx="91783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856"/>
              <a:t>Software CoDeSys</a:t>
            </a:r>
          </a:p>
        </p:txBody>
      </p:sp>
      <p:sp>
        <p:nvSpPr>
          <p:cNvPr id="24580" name="CaixaDeTexto 9">
            <a:extLst>
              <a:ext uri="{FF2B5EF4-FFF2-40B4-BE49-F238E27FC236}">
                <a16:creationId xmlns:a16="http://schemas.microsoft.com/office/drawing/2014/main" id="{4A115A1B-CD97-4A0C-A945-C244A2328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842" y="1436767"/>
            <a:ext cx="9793817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 Função SELO com bobina SET/RESET  </a:t>
            </a:r>
          </a:p>
        </p:txBody>
      </p:sp>
      <p:pic>
        <p:nvPicPr>
          <p:cNvPr id="24581" name="Picture 2">
            <a:extLst>
              <a:ext uri="{FF2B5EF4-FFF2-40B4-BE49-F238E27FC236}">
                <a16:creationId xmlns:a16="http://schemas.microsoft.com/office/drawing/2014/main" id="{956D6860-4F73-46C5-B475-E33562984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2361739"/>
            <a:ext cx="9562574" cy="156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CaixaDeTexto 8">
            <a:extLst>
              <a:ext uri="{FF2B5EF4-FFF2-40B4-BE49-F238E27FC236}">
                <a16:creationId xmlns:a16="http://schemas.microsoft.com/office/drawing/2014/main" id="{A37F8D84-CF93-4677-9115-41F35CA79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842" y="4366410"/>
            <a:ext cx="9793817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142"/>
              <a:t>A bobina SET deverá ter o mesmo endereço da bobina RESET, podendo ser um endereço real (%QX0.0), ou uma bobina auxiliar (%M0.0)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tângulo 5">
            <a:extLst>
              <a:ext uri="{FF2B5EF4-FFF2-40B4-BE49-F238E27FC236}">
                <a16:creationId xmlns:a16="http://schemas.microsoft.com/office/drawing/2014/main" id="{BF44CAFA-9692-4805-8258-50F89AD11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25603" name="CaixaDeTexto 4">
            <a:extLst>
              <a:ext uri="{FF2B5EF4-FFF2-40B4-BE49-F238E27FC236}">
                <a16:creationId xmlns:a16="http://schemas.microsoft.com/office/drawing/2014/main" id="{7A6F72E7-05C2-4693-A3C4-EE2618053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79" y="588310"/>
            <a:ext cx="91783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856"/>
              <a:t>Software CoDeSys</a:t>
            </a: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50DF25C3-E088-45A8-B875-D3CB01419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35" y="1513280"/>
            <a:ext cx="8202321" cy="550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tângulo 5">
            <a:extLst>
              <a:ext uri="{FF2B5EF4-FFF2-40B4-BE49-F238E27FC236}">
                <a16:creationId xmlns:a16="http://schemas.microsoft.com/office/drawing/2014/main" id="{BF44CAFA-9692-4805-8258-50F89AD11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25603" name="CaixaDeTexto 4">
            <a:extLst>
              <a:ext uri="{FF2B5EF4-FFF2-40B4-BE49-F238E27FC236}">
                <a16:creationId xmlns:a16="http://schemas.microsoft.com/office/drawing/2014/main" id="{7A6F72E7-05C2-4693-A3C4-EE2618053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79" y="588310"/>
            <a:ext cx="91783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856"/>
              <a:t>Software CoDeSys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12835B7-4B10-43F1-9333-59ED8049B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1643279"/>
            <a:ext cx="6444000" cy="502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3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tângulo 5">
            <a:extLst>
              <a:ext uri="{FF2B5EF4-FFF2-40B4-BE49-F238E27FC236}">
                <a16:creationId xmlns:a16="http://schemas.microsoft.com/office/drawing/2014/main" id="{B43B38CF-F1F4-4DBB-BAE0-6683ECC8D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84ABC11-EA37-4ABB-B182-5E2C7422F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21" y="2207010"/>
            <a:ext cx="8794031" cy="365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pt-BR" sz="2571" dirty="0">
                <a:latin typeface="Arial" charset="0"/>
                <a:cs typeface="Arial" charset="0"/>
              </a:rPr>
              <a:t> Na tela inicial do Windows, selecione: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pt-BR" sz="2571" dirty="0">
              <a:latin typeface="Arial" charset="0"/>
              <a:cs typeface="Arial" charset="0"/>
            </a:endParaRPr>
          </a:p>
          <a:p>
            <a:pPr marL="489707" indent="-489707" algn="just">
              <a:buFontTx/>
              <a:buAutoNum type="arabicParenR"/>
              <a:defRPr/>
            </a:pPr>
            <a:r>
              <a:rPr lang="pt-BR" sz="2571" dirty="0">
                <a:latin typeface="Arial" charset="0"/>
                <a:cs typeface="Arial" charset="0"/>
              </a:rPr>
              <a:t>Programas</a:t>
            </a:r>
          </a:p>
          <a:p>
            <a:pPr marL="489707" indent="-489707" algn="just">
              <a:buFont typeface="+mj-lt"/>
              <a:buAutoNum type="arabicParenR"/>
              <a:defRPr/>
            </a:pPr>
            <a:r>
              <a:rPr lang="pt-BR" sz="2571" dirty="0" err="1">
                <a:latin typeface="Arial" charset="0"/>
                <a:cs typeface="Arial" charset="0"/>
              </a:rPr>
              <a:t>Moeller</a:t>
            </a:r>
            <a:r>
              <a:rPr lang="pt-BR" sz="2571" dirty="0">
                <a:latin typeface="Arial" charset="0"/>
                <a:cs typeface="Arial" charset="0"/>
              </a:rPr>
              <a:t> Software</a:t>
            </a:r>
          </a:p>
          <a:p>
            <a:pPr marL="489707" indent="-489707" algn="just">
              <a:buFont typeface="+mj-lt"/>
              <a:buAutoNum type="arabicParenR"/>
              <a:defRPr/>
            </a:pPr>
            <a:r>
              <a:rPr lang="pt-BR" sz="2571" dirty="0" err="1">
                <a:latin typeface="Arial" charset="0"/>
                <a:cs typeface="Arial" charset="0"/>
              </a:rPr>
              <a:t>Easy</a:t>
            </a:r>
            <a:r>
              <a:rPr lang="pt-BR" sz="2571" dirty="0">
                <a:latin typeface="Arial" charset="0"/>
                <a:cs typeface="Arial" charset="0"/>
              </a:rPr>
              <a:t> </a:t>
            </a:r>
            <a:r>
              <a:rPr lang="pt-BR" sz="2571" dirty="0" err="1">
                <a:latin typeface="Arial" charset="0"/>
                <a:cs typeface="Arial" charset="0"/>
              </a:rPr>
              <a:t>Soft</a:t>
            </a:r>
            <a:r>
              <a:rPr lang="pt-BR" sz="2571" dirty="0">
                <a:latin typeface="Arial" charset="0"/>
                <a:cs typeface="Arial" charset="0"/>
              </a:rPr>
              <a:t> </a:t>
            </a:r>
            <a:r>
              <a:rPr lang="pt-BR" sz="2571" dirty="0" err="1">
                <a:latin typeface="Arial" charset="0"/>
                <a:cs typeface="Arial" charset="0"/>
              </a:rPr>
              <a:t>CoDeSys</a:t>
            </a:r>
            <a:endParaRPr lang="pt-BR" sz="2571" dirty="0">
              <a:latin typeface="Arial" charset="0"/>
              <a:cs typeface="Arial" charset="0"/>
            </a:endParaRPr>
          </a:p>
          <a:p>
            <a:pPr marL="489707" indent="-489707" algn="just">
              <a:buFont typeface="+mj-lt"/>
              <a:buAutoNum type="arabicParenR"/>
              <a:defRPr/>
            </a:pPr>
            <a:r>
              <a:rPr lang="pt-BR" sz="2571" dirty="0" err="1">
                <a:latin typeface="Arial" charset="0"/>
                <a:cs typeface="Arial" charset="0"/>
              </a:rPr>
              <a:t>Easy</a:t>
            </a:r>
            <a:r>
              <a:rPr lang="pt-BR" sz="2571" dirty="0">
                <a:latin typeface="Arial" charset="0"/>
                <a:cs typeface="Arial" charset="0"/>
              </a:rPr>
              <a:t> </a:t>
            </a:r>
            <a:r>
              <a:rPr lang="pt-BR" sz="2571" dirty="0" err="1">
                <a:latin typeface="Arial" charset="0"/>
                <a:cs typeface="Arial" charset="0"/>
              </a:rPr>
              <a:t>Soft</a:t>
            </a:r>
            <a:r>
              <a:rPr lang="pt-BR" sz="2571" dirty="0">
                <a:latin typeface="Arial" charset="0"/>
                <a:cs typeface="Arial" charset="0"/>
              </a:rPr>
              <a:t> </a:t>
            </a:r>
            <a:r>
              <a:rPr lang="pt-BR" sz="2571" dirty="0" err="1">
                <a:latin typeface="Arial" charset="0"/>
                <a:cs typeface="Arial" charset="0"/>
              </a:rPr>
              <a:t>CoDeSys</a:t>
            </a:r>
            <a:r>
              <a:rPr lang="pt-BR" sz="2571" dirty="0">
                <a:latin typeface="Arial" charset="0"/>
                <a:cs typeface="Arial" charset="0"/>
              </a:rPr>
              <a:t> V2.3.5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pt-BR" sz="2571" dirty="0">
              <a:latin typeface="Arial" charset="0"/>
              <a:cs typeface="Arial" charset="0"/>
            </a:endParaRPr>
          </a:p>
          <a:p>
            <a:pPr algn="just" eaLnBrk="1" hangingPunct="1">
              <a:defRPr/>
            </a:pPr>
            <a:endParaRPr lang="pt-BR" sz="2571" dirty="0">
              <a:latin typeface="Arial" charset="0"/>
              <a:cs typeface="Arial" charset="0"/>
            </a:endParaRPr>
          </a:p>
          <a:p>
            <a:pPr algn="just" eaLnBrk="1" hangingPunct="1">
              <a:defRPr/>
            </a:pPr>
            <a:endParaRPr lang="pt-BR" sz="2571" dirty="0">
              <a:latin typeface="Arial" charset="0"/>
              <a:cs typeface="Arial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2623F89-533A-470D-80EE-7A1D3C196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475" y="584431"/>
            <a:ext cx="3933825" cy="116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ângulo 5">
            <a:extLst>
              <a:ext uri="{FF2B5EF4-FFF2-40B4-BE49-F238E27FC236}">
                <a16:creationId xmlns:a16="http://schemas.microsoft.com/office/drawing/2014/main" id="{E93C13E5-F61A-43C8-9087-9CC4192B0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D220A2E9-108C-41EB-A634-1D0D6B0A9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79" y="2824224"/>
            <a:ext cx="8360450" cy="223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CaixaDeTexto 4">
            <a:extLst>
              <a:ext uri="{FF2B5EF4-FFF2-40B4-BE49-F238E27FC236}">
                <a16:creationId xmlns:a16="http://schemas.microsoft.com/office/drawing/2014/main" id="{A9300284-76FF-4FA5-8C8F-BAE141CCE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92" y="1050795"/>
            <a:ext cx="91783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856"/>
              <a:t>Software CoDeSys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>
            <a:extLst>
              <a:ext uri="{FF2B5EF4-FFF2-40B4-BE49-F238E27FC236}">
                <a16:creationId xmlns:a16="http://schemas.microsoft.com/office/drawing/2014/main" id="{88C22B75-00DE-4CC9-8C00-CF0AC2900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03" y="1157916"/>
            <a:ext cx="6988296" cy="502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C882AF4-7755-4C15-B818-379ECD9E5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07" y="1050795"/>
            <a:ext cx="9023574" cy="493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 b="1"/>
              <a:t> ORGANIZADOR - </a:t>
            </a:r>
            <a:r>
              <a:rPr lang="pt-BR" altLang="pt-BR" sz="2142"/>
              <a:t>é usado para gerenciar os novos itens de cada pasta. Através dele inserimos novos elementos nas pastas localizadas abaixo e solicitamos a visualização/edição de alguns itens.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 b="1"/>
              <a:t> ORGANIZADOR / PROGRAMAS – </a:t>
            </a:r>
            <a:r>
              <a:rPr lang="pt-BR" altLang="pt-BR" sz="2142"/>
              <a:t>Nesta pasta alocamos os programas do CLP, bem como suas funções e seus blocos de função.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 b="1"/>
              <a:t> ORGANIZADOR / TIPOS DE DADOS – </a:t>
            </a:r>
            <a:r>
              <a:rPr lang="pt-BR" altLang="pt-BR" sz="2142"/>
              <a:t>Aqui nós colocamos nossos tipos de dados , Structures, Enumeration, etc...São tipos de dados criados pelo usuário conforme a IEC 61131-3.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 b="1"/>
              <a:t> ORGANIZADOR / VISUALIZADOR – </a:t>
            </a:r>
            <a:r>
              <a:rPr lang="pt-BR" altLang="pt-BR" sz="2142"/>
              <a:t>Dentre os recursos oferecidos pelo Easy soft, está a criação de telas para visualização do programa criado, tanto on-line como off-line (modo simulação) , estas telas são criadas e gerenciadas nesta pasta.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7C3DE4F-3557-438E-9F3F-B31F86EF9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07" y="1050795"/>
            <a:ext cx="9023574" cy="536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 b="1"/>
              <a:t> </a:t>
            </a:r>
            <a:r>
              <a:rPr lang="pt-BR" altLang="pt-BR" sz="2142" b="1"/>
              <a:t>ORGANIZADOR / RECURSOS – </a:t>
            </a:r>
            <a:r>
              <a:rPr lang="pt-BR" altLang="pt-BR" sz="2142"/>
              <a:t>Pasta responsável por vários itens no Easy Soft. Entre eles: Configuração de hardware, configuração do sistema da CPU, criação de variáveis de rede, geração de gráficos de tendência, criação de tabelas de monitoração etc...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 b="1"/>
              <a:t> ÁREA DE TRABALHO – </a:t>
            </a:r>
            <a:r>
              <a:rPr lang="pt-BR" altLang="pt-BR" sz="2142"/>
              <a:t>Quando selecionamos ou criamos algo em qualquer pasta do organizador, este item aparece na área de trabalho para edição ou visualização.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 b="1"/>
              <a:t> BARRA DE FERRAMENTAS – </a:t>
            </a:r>
            <a:r>
              <a:rPr lang="pt-BR" altLang="pt-BR" sz="2142"/>
              <a:t>Aqui ficam algumas ferramentas para acesso mais rápido a algumas funções do programa, esta barra muda conforme o item selecionado na Área de Trabalho.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 b="1"/>
              <a:t> MENU PRINCIPAL – </a:t>
            </a:r>
            <a:r>
              <a:rPr lang="pt-BR" altLang="pt-BR" sz="2142"/>
              <a:t>Aqui ficam todas as opções de acessibilidade e funcionamento do Easy SOFT.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7B93AB6-1385-48A4-A0CD-34C726A3A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07" y="1050795"/>
            <a:ext cx="9023574" cy="60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Os passos necessários para a criação de um programa são: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• </a:t>
            </a:r>
            <a:r>
              <a:rPr lang="pt-BR" altLang="pt-BR" sz="2142" b="1"/>
              <a:t>Criar um novo projeto;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• </a:t>
            </a:r>
            <a:r>
              <a:rPr lang="pt-BR" altLang="pt-BR" sz="2142" b="1"/>
              <a:t>Configurar o Hardware;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• </a:t>
            </a:r>
            <a:r>
              <a:rPr lang="pt-BR" altLang="pt-BR" sz="2142" b="1"/>
              <a:t>Criar os arquivos fontes necessários (POU):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- Criar as Variáveis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- Realizar a lógica do programa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 - Criar blocos de função e /ou funções.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• </a:t>
            </a:r>
            <a:r>
              <a:rPr lang="pt-BR" altLang="pt-BR" sz="2142" b="1"/>
              <a:t>Compilar o programa;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• </a:t>
            </a:r>
            <a:r>
              <a:rPr lang="pt-BR" altLang="pt-BR" sz="2142" b="1"/>
              <a:t>Realizar os testes: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- Configurar as telas / ferramentas de visualização.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- Executar os testes do programa em modo OFF-line.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• </a:t>
            </a:r>
            <a:r>
              <a:rPr lang="pt-BR" altLang="pt-BR" sz="2142" b="1"/>
              <a:t>Realizar o comissionamento da máquina: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- Transferir o programa para o CLP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- Executar os testes do programa em modo ON-line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- Armazenar os programas fontes no CLP. (Quando desejado)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EBB07F6-A40C-4CEA-B605-DD03B25A3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653" y="3091173"/>
            <a:ext cx="5366195" cy="116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33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7A6B3C28-B99A-42A7-98B7-7C8B30E79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92" y="972581"/>
            <a:ext cx="8715817" cy="180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b="1"/>
              <a:t>INICIANDO UM NOVO PROJETO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/>
              <a:t>• </a:t>
            </a:r>
            <a:r>
              <a:rPr lang="pt-BR" altLang="pt-BR" sz="2571"/>
              <a:t>Entre no menu principal opção FILE , NEW , ou selecione o ícone . Isto irá abrir a seguinte tela: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</p:txBody>
      </p:sp>
      <p:pic>
        <p:nvPicPr>
          <p:cNvPr id="69634" name="Picture 2">
            <a:extLst>
              <a:ext uri="{FF2B5EF4-FFF2-40B4-BE49-F238E27FC236}">
                <a16:creationId xmlns:a16="http://schemas.microsoft.com/office/drawing/2014/main" id="{1F1DBDDD-24CA-40B2-B473-C20EA4248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35" y="3259505"/>
            <a:ext cx="7712631" cy="164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47749AE-0CB9-431E-AB5F-4154D0199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435" y="5369596"/>
            <a:ext cx="7636117" cy="8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Selecione: ECP4-200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Pressione: OK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2E76B7D6-A2B1-46CE-A064-32A8917B6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234" y="117174"/>
            <a:ext cx="9333032" cy="180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b="1" dirty="0"/>
              <a:t>INICIANDO UM NOVO PROJETO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dirty="0"/>
              <a:t> </a:t>
            </a:r>
            <a:r>
              <a:rPr lang="pt-BR" altLang="pt-BR" sz="2571" dirty="0"/>
              <a:t>• No item </a:t>
            </a:r>
            <a:r>
              <a:rPr lang="pt-BR" altLang="pt-BR" sz="2571" dirty="0" err="1"/>
              <a:t>Configuration</a:t>
            </a:r>
            <a:r>
              <a:rPr lang="pt-BR" altLang="pt-BR" sz="2571" dirty="0"/>
              <a:t> selecione a CPU que irá utilizar para este programa, por exemplo: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 dirty="0"/>
          </a:p>
        </p:txBody>
      </p:sp>
      <p:pic>
        <p:nvPicPr>
          <p:cNvPr id="70658" name="Picture 2">
            <a:extLst>
              <a:ext uri="{FF2B5EF4-FFF2-40B4-BE49-F238E27FC236}">
                <a16:creationId xmlns:a16="http://schemas.microsoft.com/office/drawing/2014/main" id="{538CC3CE-F567-4486-A709-CDE9F2E72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455" y="1757240"/>
            <a:ext cx="7481388" cy="345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E629D73-A93C-41DF-83DB-DA72593E5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21" y="6372782"/>
            <a:ext cx="221406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142"/>
              <a:t>Pressione: OK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70149EC-B897-46C9-BDAA-530C40456A25}"/>
              </a:ext>
            </a:extLst>
          </p:cNvPr>
          <p:cNvSpPr txBox="1"/>
          <p:nvPr/>
        </p:nvSpPr>
        <p:spPr>
          <a:xfrm>
            <a:off x="383458" y="5535561"/>
            <a:ext cx="9635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Obs: Verifique qual a CPU que está sendo utilizada no Painel didático do CLP.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4A879538-3182-4E26-A9DD-DC59B8259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91" y="972580"/>
            <a:ext cx="9333032" cy="497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b="1"/>
              <a:t>INICIANDO UM NOVO PROJETO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 b="1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571"/>
              <a:t>O usuário não terá acesso aos itens: Target Plataform, Memory Layout e General. Estes itens só são configuráveis em outros modelos de CPU.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O item Networkfunctionality , serve para configurarmos a rede deste equipamento.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Ao selecionarmos a CPU que desejamos utilizar, pressionamos OK.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4B9B14C3-51E4-4DB2-BBA7-A0CC8FC72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91" y="972581"/>
            <a:ext cx="9333032" cy="615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b="1"/>
              <a:t>INICIANDO UM NOVO PROJETO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 b="1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Na opção Tipo do POU selecionamos se queremos criar um programa, uma Function Block ou uma função.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571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No nosso caso iremos selecionar a opção Program, pois iremos criar primeiro um programa.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Na opção nome do POU deixamos PLC_PRG , este nome designa o programa principal.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571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Para os CLPs da linha XC200, devemos ter sempre um programa principal com este nome, pois o compilador sabe que é por este programa que o equipamento irá começar a execução.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tângulo 2">
            <a:extLst>
              <a:ext uri="{FF2B5EF4-FFF2-40B4-BE49-F238E27FC236}">
                <a16:creationId xmlns:a16="http://schemas.microsoft.com/office/drawing/2014/main" id="{CADDC182-4A90-4B53-8C68-F997EB8AA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91" y="972580"/>
            <a:ext cx="933303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b="1"/>
              <a:t>INICIANDO UM NOVO PROJETO</a:t>
            </a:r>
            <a:r>
              <a:rPr lang="pt-BR" altLang="pt-BR" sz="2571"/>
              <a:t> </a:t>
            </a:r>
            <a:endParaRPr lang="pt-BR" altLang="pt-BR" sz="2142"/>
          </a:p>
        </p:txBody>
      </p:sp>
      <p:pic>
        <p:nvPicPr>
          <p:cNvPr id="71682" name="Picture 2">
            <a:extLst>
              <a:ext uri="{FF2B5EF4-FFF2-40B4-BE49-F238E27FC236}">
                <a16:creationId xmlns:a16="http://schemas.microsoft.com/office/drawing/2014/main" id="{6F1745D5-7808-4B8B-8E1E-5324DA7A2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78" y="2052281"/>
            <a:ext cx="8175116" cy="377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5">
            <a:extLst>
              <a:ext uri="{FF2B5EF4-FFF2-40B4-BE49-F238E27FC236}">
                <a16:creationId xmlns:a16="http://schemas.microsoft.com/office/drawing/2014/main" id="{8A07AD04-F183-41AA-B05E-7112E9C39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11267" name="CaixaDeTexto 4">
            <a:extLst>
              <a:ext uri="{FF2B5EF4-FFF2-40B4-BE49-F238E27FC236}">
                <a16:creationId xmlns:a16="http://schemas.microsoft.com/office/drawing/2014/main" id="{01B229E8-A10A-4993-B06C-AC955464A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92" y="1050795"/>
            <a:ext cx="91783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856"/>
              <a:t>Software CoDeSys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674916B6-267A-4DDC-80D4-90923008D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707" y="1975766"/>
            <a:ext cx="8324744" cy="451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tângulo 2">
            <a:extLst>
              <a:ext uri="{FF2B5EF4-FFF2-40B4-BE49-F238E27FC236}">
                <a16:creationId xmlns:a16="http://schemas.microsoft.com/office/drawing/2014/main" id="{C544DC72-CF07-4CAD-A64D-F9A432C0D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91" y="972580"/>
            <a:ext cx="933303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b="1"/>
              <a:t>INICIANDO UM NOVO PROJETO</a:t>
            </a:r>
            <a:r>
              <a:rPr lang="pt-BR" altLang="pt-BR" sz="2571"/>
              <a:t> </a:t>
            </a:r>
            <a:endParaRPr lang="pt-BR" altLang="pt-BR" sz="2142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C6BC210-8313-407B-9914-71F25B351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42" y="1668010"/>
            <a:ext cx="9446952" cy="127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Na linguagem podemos escolher entre seis linguagens de programação diferentes. Estas linguagens se dividem da seguinte forma:</a:t>
            </a:r>
          </a:p>
        </p:txBody>
      </p:sp>
      <p:pic>
        <p:nvPicPr>
          <p:cNvPr id="72706" name="Picture 2">
            <a:extLst>
              <a:ext uri="{FF2B5EF4-FFF2-40B4-BE49-F238E27FC236}">
                <a16:creationId xmlns:a16="http://schemas.microsoft.com/office/drawing/2014/main" id="{B1E4E82C-0FA4-4B11-972D-ECAE79BA1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79" y="3210195"/>
            <a:ext cx="8251630" cy="254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C0C7F28-B4D2-48F1-B7E4-83C081F41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06" y="5986811"/>
            <a:ext cx="8561089" cy="8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571"/>
              <a:t>Para este guia rápido estaremos trabalhando com a linguagem em Ladder (LD).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tângulo 2">
            <a:extLst>
              <a:ext uri="{FF2B5EF4-FFF2-40B4-BE49-F238E27FC236}">
                <a16:creationId xmlns:a16="http://schemas.microsoft.com/office/drawing/2014/main" id="{02A10EC0-123D-4A61-9C90-D562F8771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91" y="972580"/>
            <a:ext cx="933303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b="1" dirty="0"/>
              <a:t>CONFIGURAÇÃO DO CLP</a:t>
            </a:r>
            <a:r>
              <a:rPr lang="pt-BR" altLang="pt-BR" sz="2571" dirty="0"/>
              <a:t> </a:t>
            </a:r>
            <a:endParaRPr lang="pt-BR" altLang="pt-BR" sz="2142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A169B46-90F0-4F11-B529-B2CECAB5B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42" y="1668010"/>
            <a:ext cx="9446952" cy="8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Agora nós precisamos configurar o hardware do CLP. Para isto selecione no organizador a pasta resources:</a:t>
            </a:r>
          </a:p>
        </p:txBody>
      </p:sp>
      <p:pic>
        <p:nvPicPr>
          <p:cNvPr id="73730" name="Picture 2">
            <a:extLst>
              <a:ext uri="{FF2B5EF4-FFF2-40B4-BE49-F238E27FC236}">
                <a16:creationId xmlns:a16="http://schemas.microsoft.com/office/drawing/2014/main" id="{727458A9-0DB0-4FE7-AAC1-516942EE5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79" y="2978952"/>
            <a:ext cx="8096902" cy="370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tângulo 2">
            <a:extLst>
              <a:ext uri="{FF2B5EF4-FFF2-40B4-BE49-F238E27FC236}">
                <a16:creationId xmlns:a16="http://schemas.microsoft.com/office/drawing/2014/main" id="{6546428D-CCE0-4AC0-AB78-25352ED28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91" y="972580"/>
            <a:ext cx="933303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928" b="1" dirty="0"/>
              <a:t>CONFIGURAÇÃO DO CLP</a:t>
            </a:r>
            <a:r>
              <a:rPr lang="pt-BR" altLang="pt-BR" sz="2571" dirty="0"/>
              <a:t> </a:t>
            </a:r>
            <a:endParaRPr lang="pt-BR" altLang="pt-BR" sz="2142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C26AEE3-8C67-47A2-A746-F2D1D53B3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42" y="1668010"/>
            <a:ext cx="9446952" cy="8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 dirty="0"/>
              <a:t> Selecione a opção PLC-</a:t>
            </a:r>
            <a:r>
              <a:rPr lang="pt-BR" altLang="pt-BR" sz="2571" dirty="0" err="1"/>
              <a:t>Configuration</a:t>
            </a:r>
            <a:r>
              <a:rPr lang="pt-BR" altLang="pt-BR" sz="2571" dirty="0"/>
              <a:t>. Nesta tela estaremos configurando o Hardware do CLP.</a:t>
            </a:r>
          </a:p>
        </p:txBody>
      </p:sp>
      <p:pic>
        <p:nvPicPr>
          <p:cNvPr id="73730" name="Picture 2">
            <a:extLst>
              <a:ext uri="{FF2B5EF4-FFF2-40B4-BE49-F238E27FC236}">
                <a16:creationId xmlns:a16="http://schemas.microsoft.com/office/drawing/2014/main" id="{6146A5E3-8A3D-4FE1-9F5B-FC2E4ED93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79" y="2978952"/>
            <a:ext cx="8096902" cy="370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9DA3D9B-3CE5-4F53-A95B-9997F84D7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29" y="2288996"/>
            <a:ext cx="9576000" cy="276736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DD7E489-5121-47F7-8EE7-0E05877CB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90" y="330823"/>
            <a:ext cx="944695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 dirty="0"/>
              <a:t> Configure o Hardware do CLP presente no Painel de CLP.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11B9181-C64A-4C1E-B8E0-9BDDB7586039}"/>
              </a:ext>
            </a:extLst>
          </p:cNvPr>
          <p:cNvSpPr txBox="1"/>
          <p:nvPr/>
        </p:nvSpPr>
        <p:spPr>
          <a:xfrm>
            <a:off x="627729" y="5535561"/>
            <a:ext cx="9656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Obs: verifique quais os módulos estão instalados no Painel didático do CLP para configurar o seu hardware.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66813B42-112B-473E-9491-1124020CB235}"/>
              </a:ext>
            </a:extLst>
          </p:cNvPr>
          <p:cNvCxnSpPr/>
          <p:nvPr/>
        </p:nvCxnSpPr>
        <p:spPr>
          <a:xfrm>
            <a:off x="4070555" y="3274142"/>
            <a:ext cx="639097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B559CAFA-895B-4D40-B7A5-6E726D3F1256}"/>
              </a:ext>
            </a:extLst>
          </p:cNvPr>
          <p:cNvCxnSpPr/>
          <p:nvPr/>
        </p:nvCxnSpPr>
        <p:spPr>
          <a:xfrm flipV="1">
            <a:off x="4070555" y="3883742"/>
            <a:ext cx="639097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D4D68FBE-2FEA-4A54-9A54-0D488EA4745E}"/>
              </a:ext>
            </a:extLst>
          </p:cNvPr>
          <p:cNvCxnSpPr/>
          <p:nvPr/>
        </p:nvCxnSpPr>
        <p:spPr>
          <a:xfrm>
            <a:off x="4709652" y="3883742"/>
            <a:ext cx="43261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1395D94F-107D-4316-8970-F5EE7C12A7A8}"/>
              </a:ext>
            </a:extLst>
          </p:cNvPr>
          <p:cNvCxnSpPr/>
          <p:nvPr/>
        </p:nvCxnSpPr>
        <p:spPr>
          <a:xfrm>
            <a:off x="5124311" y="3883741"/>
            <a:ext cx="68826" cy="14748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77D65528-6EE4-469A-829A-B3AA35CFFD8F}"/>
              </a:ext>
            </a:extLst>
          </p:cNvPr>
          <p:cNvSpPr/>
          <p:nvPr/>
        </p:nvSpPr>
        <p:spPr>
          <a:xfrm>
            <a:off x="627729" y="5535561"/>
            <a:ext cx="9352013" cy="889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7645C4D-746F-4AE7-8B75-1A0ADE3717F4}"/>
              </a:ext>
            </a:extLst>
          </p:cNvPr>
          <p:cNvSpPr/>
          <p:nvPr/>
        </p:nvSpPr>
        <p:spPr>
          <a:xfrm>
            <a:off x="2448232" y="2595716"/>
            <a:ext cx="2744905" cy="199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C0546C2B-120E-40F0-84EA-10C87E9C3027}"/>
              </a:ext>
            </a:extLst>
          </p:cNvPr>
          <p:cNvCxnSpPr/>
          <p:nvPr/>
        </p:nvCxnSpPr>
        <p:spPr>
          <a:xfrm flipV="1">
            <a:off x="3313471" y="1602658"/>
            <a:ext cx="904568" cy="9930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E57EA7A-2DDB-490B-A5EF-BEC6A2D78534}"/>
              </a:ext>
            </a:extLst>
          </p:cNvPr>
          <p:cNvSpPr txBox="1"/>
          <p:nvPr/>
        </p:nvSpPr>
        <p:spPr>
          <a:xfrm>
            <a:off x="4168878" y="1320449"/>
            <a:ext cx="559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CUIDADO:  CPU do Painel Didático do CLP</a:t>
            </a:r>
          </a:p>
        </p:txBody>
      </p:sp>
    </p:spTree>
    <p:extLst>
      <p:ext uri="{BB962C8B-B14F-4D97-AF65-F5344CB8AC3E}">
        <p14:creationId xmlns:p14="http://schemas.microsoft.com/office/powerpoint/2010/main" val="296980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DD7E489-5121-47F7-8EE7-0E05877CB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274" y="370152"/>
            <a:ext cx="944695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 dirty="0"/>
              <a:t> Configure o Hardware do CLP presente no Painel de CLP.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A5EA0F6-B5C3-4144-AFFD-EC73BCB9F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43" y="969732"/>
            <a:ext cx="9877425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2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DD7E489-5121-47F7-8EE7-0E05877CB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274" y="370152"/>
            <a:ext cx="944695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 dirty="0"/>
              <a:t> Configure o Hardware do CLP presente no Painel de CLP.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74BBCF3-FD26-4658-A0B0-4CC0CB968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858168"/>
            <a:ext cx="9896475" cy="36290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3DC9F18-4DEA-4163-84E5-1C30B0D49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98" y="5639748"/>
            <a:ext cx="90487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5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DD7E489-5121-47F7-8EE7-0E05877CB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274" y="370152"/>
            <a:ext cx="944695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 dirty="0"/>
              <a:t> Configure o Hardware do CLP presente no Painel de CLP.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D9809CE-A912-4CE9-A769-EC5EB9BE4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734343"/>
            <a:ext cx="94773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3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7DD7E489-5121-47F7-8EE7-0E05877CB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274" y="297934"/>
            <a:ext cx="944695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 dirty="0"/>
              <a:t> Configure o Hardware do CLP presente no Painel de CLP.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89BBA65-D8B1-41C1-A2D3-55AACB4D6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36" y="2197381"/>
            <a:ext cx="7648575" cy="454342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263461C-76E8-43D0-96EC-B8BF2140F4AB}"/>
              </a:ext>
            </a:extLst>
          </p:cNvPr>
          <p:cNvSpPr/>
          <p:nvPr/>
        </p:nvSpPr>
        <p:spPr>
          <a:xfrm>
            <a:off x="4365523" y="2379406"/>
            <a:ext cx="2930012" cy="2654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50790E37-0F5E-47B9-8580-0A720FF79AF9}"/>
              </a:ext>
            </a:extLst>
          </p:cNvPr>
          <p:cNvCxnSpPr/>
          <p:nvPr/>
        </p:nvCxnSpPr>
        <p:spPr>
          <a:xfrm flipV="1">
            <a:off x="5238750" y="1386348"/>
            <a:ext cx="904568" cy="9930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CA150637-174E-41A1-8EEA-6302B1FBD086}"/>
              </a:ext>
            </a:extLst>
          </p:cNvPr>
          <p:cNvSpPr txBox="1"/>
          <p:nvPr/>
        </p:nvSpPr>
        <p:spPr>
          <a:xfrm>
            <a:off x="5892133" y="1017016"/>
            <a:ext cx="559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CUIDADO:  CPU do Painel Didático do CLP</a:t>
            </a:r>
          </a:p>
        </p:txBody>
      </p:sp>
    </p:spTree>
    <p:extLst>
      <p:ext uri="{BB962C8B-B14F-4D97-AF65-F5344CB8AC3E}">
        <p14:creationId xmlns:p14="http://schemas.microsoft.com/office/powerpoint/2010/main" val="395161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6529E95-C5F2-4701-8890-8A135FCAA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791" y="1023655"/>
            <a:ext cx="6991350" cy="65722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E7C2666-379D-4755-9158-D9F2797DB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5" y="3458061"/>
            <a:ext cx="44767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826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tângulo 1">
            <a:extLst>
              <a:ext uri="{FF2B5EF4-FFF2-40B4-BE49-F238E27FC236}">
                <a16:creationId xmlns:a16="http://schemas.microsoft.com/office/drawing/2014/main" id="{6599D8E0-456B-4BEB-8CBE-1D525A081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D8058EE-2F1E-4C85-8F72-DF2AB1F8C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91" y="2207010"/>
            <a:ext cx="9101789" cy="365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 dirty="0"/>
              <a:t> Agora iremos criar um programa simples para conhecermos melhor o ambiente do </a:t>
            </a:r>
            <a:r>
              <a:rPr lang="pt-BR" altLang="pt-BR" sz="2571" dirty="0" err="1"/>
              <a:t>Easy</a:t>
            </a:r>
            <a:r>
              <a:rPr lang="pt-BR" altLang="pt-BR" sz="2571" dirty="0"/>
              <a:t> Soft.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 dirty="0"/>
              <a:t> O programa a ser criado é uma partida estrela-triângulo de uma bomba de vácuo.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 dirty="0"/>
              <a:t> No </a:t>
            </a:r>
            <a:r>
              <a:rPr lang="pt-BR" altLang="pt-BR" sz="2571" dirty="0" err="1"/>
              <a:t>organizer</a:t>
            </a:r>
            <a:r>
              <a:rPr lang="pt-BR" altLang="pt-BR" sz="2571" dirty="0"/>
              <a:t> agora escolha a opção </a:t>
            </a:r>
            <a:r>
              <a:rPr lang="pt-BR" altLang="pt-BR" sz="2571" dirty="0" err="1"/>
              <a:t>POUs</a:t>
            </a:r>
            <a:r>
              <a:rPr lang="pt-BR" altLang="pt-BR" sz="2571" dirty="0"/>
              <a:t> e selecione o PLC_PRG.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5">
            <a:extLst>
              <a:ext uri="{FF2B5EF4-FFF2-40B4-BE49-F238E27FC236}">
                <a16:creationId xmlns:a16="http://schemas.microsoft.com/office/drawing/2014/main" id="{2DAD533F-714E-49CE-BEEA-7869EB395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12291" name="CaixaDeTexto 4">
            <a:extLst>
              <a:ext uri="{FF2B5EF4-FFF2-40B4-BE49-F238E27FC236}">
                <a16:creationId xmlns:a16="http://schemas.microsoft.com/office/drawing/2014/main" id="{CA35E100-7527-4704-8B47-59CE45AC5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92" y="1050795"/>
            <a:ext cx="91783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856"/>
              <a:t>Software CoDeSys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4BD03E7B-4C9F-4117-8D1C-1534E8D69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35" y="2978953"/>
            <a:ext cx="8860344" cy="200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ângulo 1">
            <a:extLst>
              <a:ext uri="{FF2B5EF4-FFF2-40B4-BE49-F238E27FC236}">
                <a16:creationId xmlns:a16="http://schemas.microsoft.com/office/drawing/2014/main" id="{94095355-63AF-435A-AA7F-7B5D4AB2F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C84DB25A-B048-433B-B2AB-89B825290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64" y="1975766"/>
            <a:ext cx="6998498" cy="508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B1BC048-C812-4473-92FD-21BA5877A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440" y="687372"/>
            <a:ext cx="8792331" cy="58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 dirty="0"/>
              <a:t> </a:t>
            </a:r>
            <a:r>
              <a:rPr lang="pt-BR" altLang="pt-BR" sz="2571" dirty="0"/>
              <a:t>Na área do programa clique sobre a linha de comando que aparece e clique no menu em </a:t>
            </a:r>
            <a:r>
              <a:rPr lang="pt-BR" altLang="pt-BR" sz="2571" dirty="0" err="1"/>
              <a:t>Insert</a:t>
            </a:r>
            <a:r>
              <a:rPr lang="pt-BR" altLang="pt-BR" sz="2571" dirty="0"/>
              <a:t>, </a:t>
            </a:r>
            <a:r>
              <a:rPr lang="pt-BR" altLang="pt-BR" sz="2571" dirty="0" err="1"/>
              <a:t>Contact</a:t>
            </a:r>
            <a:r>
              <a:rPr lang="pt-BR" altLang="pt-BR" sz="2571" dirty="0"/>
              <a:t> ou pressione o ícone na barra de ferramentas.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 dirty="0"/>
              <a:t> </a:t>
            </a:r>
            <a:r>
              <a:rPr lang="pt-BR" altLang="pt-BR" sz="2571" dirty="0"/>
              <a:t>Na linha de comando irá aparecer um contato NA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 dirty="0"/>
              <a:t> </a:t>
            </a:r>
            <a:r>
              <a:rPr lang="pt-BR" altLang="pt-BR" sz="2571" dirty="0"/>
              <a:t>Clicando nas interrogações poderemos escrever o nome deste contato, ou ainda pressionando a tecla F2 do seu computador:  PartidadoMotor.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571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571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571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 dirty="0"/>
              <a:t> Surge uma tela para definição da variável. Selecione classe </a:t>
            </a:r>
            <a:r>
              <a:rPr lang="pt-BR" altLang="pt-BR" sz="2571" dirty="0" err="1"/>
              <a:t>VAR_Input</a:t>
            </a:r>
            <a:r>
              <a:rPr lang="pt-BR" altLang="pt-BR" sz="2571" dirty="0"/>
              <a:t>, tipo BOOL, </a:t>
            </a:r>
            <a:r>
              <a:rPr lang="pt-BR" altLang="pt-BR" sz="2571" dirty="0" err="1"/>
              <a:t>Address</a:t>
            </a:r>
            <a:r>
              <a:rPr lang="pt-BR" altLang="pt-BR" sz="2571" dirty="0"/>
              <a:t> %IX0.0.</a:t>
            </a:r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074B0EA4-9671-4032-B071-FCB0336F5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311" y="1516165"/>
            <a:ext cx="462486" cy="52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>
            <a:extLst>
              <a:ext uri="{FF2B5EF4-FFF2-40B4-BE49-F238E27FC236}">
                <a16:creationId xmlns:a16="http://schemas.microsoft.com/office/drawing/2014/main" id="{C971A5B3-A0EB-427F-9BF8-52E62B578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618" y="2036462"/>
            <a:ext cx="858660" cy="82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tângulo 1">
            <a:extLst>
              <a:ext uri="{FF2B5EF4-FFF2-40B4-BE49-F238E27FC236}">
                <a16:creationId xmlns:a16="http://schemas.microsoft.com/office/drawing/2014/main" id="{D9A3AE49-4367-42D7-B427-7B8618FFF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A27F8827-E1A3-493C-8391-71E6AECCC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4" y="2361738"/>
            <a:ext cx="8484574" cy="316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tângulo 6">
            <a:extLst>
              <a:ext uri="{FF2B5EF4-FFF2-40B4-BE49-F238E27FC236}">
                <a16:creationId xmlns:a16="http://schemas.microsoft.com/office/drawing/2014/main" id="{9E1606DD-E91B-402F-8338-4FFB4EAE0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358553"/>
            <a:ext cx="9601680" cy="8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 dirty="0"/>
              <a:t> Assim que damos um nome para o contato PartidadoMotor, a seguinte janela irá se abrir:</a:t>
            </a: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8468B1F1-111B-4837-96CF-69A9179B90CA}"/>
              </a:ext>
            </a:extLst>
          </p:cNvPr>
          <p:cNvCxnSpPr/>
          <p:nvPr/>
        </p:nvCxnSpPr>
        <p:spPr>
          <a:xfrm>
            <a:off x="5820697" y="3795252"/>
            <a:ext cx="2536722" cy="22810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2558A694-3B02-472C-99D6-5865CD52B9D3}"/>
              </a:ext>
            </a:extLst>
          </p:cNvPr>
          <p:cNvSpPr txBox="1"/>
          <p:nvPr/>
        </p:nvSpPr>
        <p:spPr>
          <a:xfrm>
            <a:off x="8357419" y="5891669"/>
            <a:ext cx="5240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1800" dirty="0"/>
              <a:t>BOOL</a:t>
            </a:r>
            <a:endParaRPr lang="pt-BR" dirty="0"/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1A6B7A0A-76FA-40F3-80F0-50F8432AFAD9}"/>
              </a:ext>
            </a:extLst>
          </p:cNvPr>
          <p:cNvCxnSpPr/>
          <p:nvPr/>
        </p:nvCxnSpPr>
        <p:spPr>
          <a:xfrm flipH="1">
            <a:off x="3460955" y="3795252"/>
            <a:ext cx="1002890" cy="22810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EA74257-8F34-45F8-BA26-F36C6A63FD24}"/>
              </a:ext>
            </a:extLst>
          </p:cNvPr>
          <p:cNvSpPr txBox="1"/>
          <p:nvPr/>
        </p:nvSpPr>
        <p:spPr>
          <a:xfrm>
            <a:off x="2682032" y="6068357"/>
            <a:ext cx="67990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0"/>
              </a:spcBef>
              <a:buClrTx/>
              <a:buSzTx/>
            </a:pPr>
            <a:r>
              <a:rPr lang="pt-BR" altLang="pt-BR" sz="1800" dirty="0"/>
              <a:t>PartidadoMotor.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F305AEE-B440-410A-9D81-35B4B13565DE}"/>
              </a:ext>
            </a:extLst>
          </p:cNvPr>
          <p:cNvSpPr txBox="1"/>
          <p:nvPr/>
        </p:nvSpPr>
        <p:spPr>
          <a:xfrm>
            <a:off x="5680587" y="4264430"/>
            <a:ext cx="67990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1800" dirty="0"/>
              <a:t>%IX0.0.</a:t>
            </a:r>
            <a:endParaRPr lang="pt-BR" dirty="0"/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2B4160BB-EE39-4355-949A-BA01BAB9278B}"/>
              </a:ext>
            </a:extLst>
          </p:cNvPr>
          <p:cNvCxnSpPr/>
          <p:nvPr/>
        </p:nvCxnSpPr>
        <p:spPr>
          <a:xfrm flipV="1">
            <a:off x="2682032" y="2753032"/>
            <a:ext cx="778923" cy="10422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1C375F0-81A0-4095-BD75-736D77EF064F}"/>
              </a:ext>
            </a:extLst>
          </p:cNvPr>
          <p:cNvSpPr txBox="1"/>
          <p:nvPr/>
        </p:nvSpPr>
        <p:spPr>
          <a:xfrm>
            <a:off x="3460955" y="2537345"/>
            <a:ext cx="67990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1800"/>
              <a:t>VAR_Input</a:t>
            </a:r>
            <a:endParaRPr lang="pt-B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tângulo 1">
            <a:extLst>
              <a:ext uri="{FF2B5EF4-FFF2-40B4-BE49-F238E27FC236}">
                <a16:creationId xmlns:a16="http://schemas.microsoft.com/office/drawing/2014/main" id="{F3D373DD-19AD-43DF-A51A-9576E8FE7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63340D45-4178-4B2E-B027-605C48870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1" y="1821038"/>
            <a:ext cx="8870545" cy="10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0DF3790B-7469-44CF-8396-CD2D8D609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949" y="3364925"/>
            <a:ext cx="8868845" cy="16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Clique novamente na linha de comandos, e insira novamente um contato, este contato irá sair em série com o que já existe. Desta vez selecione VAR_Input, variável ParadaMotor , tipo BOOL, address %IX0.1.</a:t>
            </a:r>
          </a:p>
        </p:txBody>
      </p:sp>
      <p:pic>
        <p:nvPicPr>
          <p:cNvPr id="76804" name="Picture 4">
            <a:extLst>
              <a:ext uri="{FF2B5EF4-FFF2-40B4-BE49-F238E27FC236}">
                <a16:creationId xmlns:a16="http://schemas.microsoft.com/office/drawing/2014/main" id="{F012A632-12CF-4971-8DC9-D53705D85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1" y="5524325"/>
            <a:ext cx="8792330" cy="115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tângulo 1">
            <a:extLst>
              <a:ext uri="{FF2B5EF4-FFF2-40B4-BE49-F238E27FC236}">
                <a16:creationId xmlns:a16="http://schemas.microsoft.com/office/drawing/2014/main" id="{098B55BD-650F-4452-82DC-F57B32204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6CCD542-F754-4E1A-BCE7-49B4A938D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21" y="1589796"/>
            <a:ext cx="8870545" cy="8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Clique no contato abaixo do ParadaMotor e pressione na barra de ferramentas a opção.</a:t>
            </a:r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15277C9F-79AE-409D-8124-F67AE7C02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994" y="2052281"/>
            <a:ext cx="447183" cy="46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3">
            <a:extLst>
              <a:ext uri="{FF2B5EF4-FFF2-40B4-BE49-F238E27FC236}">
                <a16:creationId xmlns:a16="http://schemas.microsoft.com/office/drawing/2014/main" id="{343B74CF-321B-4056-8393-205208295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1" y="3517953"/>
            <a:ext cx="8792330" cy="115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tângulo 1">
            <a:extLst>
              <a:ext uri="{FF2B5EF4-FFF2-40B4-BE49-F238E27FC236}">
                <a16:creationId xmlns:a16="http://schemas.microsoft.com/office/drawing/2014/main" id="{7DF99C7E-A7EE-4632-A6F4-F68BB09C6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93D75D9-CFB2-4123-84BC-C9D62A4E1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589795"/>
            <a:ext cx="9333031" cy="246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Clique agora no contato abaixo do PartidaMotor e selecione na barra de ferramentas a opção 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• Faça o mesmo procedimento anterior, chame este contato de ContatorPrincipal, crie a variável VAR_Output,, address %QX0.0, tipo BOOL.</a:t>
            </a:r>
          </a:p>
        </p:txBody>
      </p:sp>
      <p:pic>
        <p:nvPicPr>
          <p:cNvPr id="78850" name="Picture 2">
            <a:extLst>
              <a:ext uri="{FF2B5EF4-FFF2-40B4-BE49-F238E27FC236}">
                <a16:creationId xmlns:a16="http://schemas.microsoft.com/office/drawing/2014/main" id="{0076E461-DEFB-41DD-89AF-B4AD92357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91" y="4521139"/>
            <a:ext cx="9101789" cy="154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>
            <a:extLst>
              <a:ext uri="{FF2B5EF4-FFF2-40B4-BE49-F238E27FC236}">
                <a16:creationId xmlns:a16="http://schemas.microsoft.com/office/drawing/2014/main" id="{54B6160C-B1AB-43B7-AC88-7B8398130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479" y="2052281"/>
            <a:ext cx="693729" cy="64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tângulo 1">
            <a:extLst>
              <a:ext uri="{FF2B5EF4-FFF2-40B4-BE49-F238E27FC236}">
                <a16:creationId xmlns:a16="http://schemas.microsoft.com/office/drawing/2014/main" id="{EA767208-0657-4074-B100-84DCE085F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EE9015D-1077-4B54-BD53-D2923E6A0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589795"/>
            <a:ext cx="9333031" cy="127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Clicando novamente na linha de comando, selecione agora na barra de ferramentas a opção.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.</a:t>
            </a:r>
          </a:p>
        </p:txBody>
      </p:sp>
      <p:pic>
        <p:nvPicPr>
          <p:cNvPr id="30724" name="Picture 2">
            <a:extLst>
              <a:ext uri="{FF2B5EF4-FFF2-40B4-BE49-F238E27FC236}">
                <a16:creationId xmlns:a16="http://schemas.microsoft.com/office/drawing/2014/main" id="{F8F39A20-C365-421D-8F93-004405A1D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479" y="2052282"/>
            <a:ext cx="590009" cy="51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94E36F8-91D5-4B36-BEDF-90625146C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9" y="3029962"/>
            <a:ext cx="9178302" cy="127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Isto irá inserir uma bobina de saída nesta linha lógica. Utilize o mesmo procedimento para colocar o tag dela, no caso ContatorPrincipal.</a:t>
            </a:r>
          </a:p>
        </p:txBody>
      </p:sp>
      <p:pic>
        <p:nvPicPr>
          <p:cNvPr id="79875" name="Picture 3">
            <a:extLst>
              <a:ext uri="{FF2B5EF4-FFF2-40B4-BE49-F238E27FC236}">
                <a16:creationId xmlns:a16="http://schemas.microsoft.com/office/drawing/2014/main" id="{84AC3DCA-0039-457D-95E3-56E11E0F5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1" y="4907111"/>
            <a:ext cx="9023573" cy="177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tângulo 1">
            <a:extLst>
              <a:ext uri="{FF2B5EF4-FFF2-40B4-BE49-F238E27FC236}">
                <a16:creationId xmlns:a16="http://schemas.microsoft.com/office/drawing/2014/main" id="{69F90E03-17AB-4687-B26F-12F6CDBC2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ECA69FC-00EA-443E-B525-BD66639A4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589795"/>
            <a:ext cx="9333031" cy="127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Com isto nós criamos a primeira linha lógica de nosso programa. Salve as alterações e agora vamos inserir a próxima linha.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F8263AC-1FAF-4F48-95A6-579A74784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842" y="3055468"/>
            <a:ext cx="9178302" cy="16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Vá no menu principal e selecione INSERT, Network (After).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Uma segunda linha irá surgir.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tângulo 1">
            <a:extLst>
              <a:ext uri="{FF2B5EF4-FFF2-40B4-BE49-F238E27FC236}">
                <a16:creationId xmlns:a16="http://schemas.microsoft.com/office/drawing/2014/main" id="{39BCC295-8E84-4BF7-93F4-C683436C5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822D32-C14B-4C0E-AFE0-4174416B3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589796"/>
            <a:ext cx="9333031" cy="8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Coloque um contato NA do ContatorPrincipal como mostrado abaixo.</a:t>
            </a:r>
          </a:p>
        </p:txBody>
      </p:sp>
      <p:pic>
        <p:nvPicPr>
          <p:cNvPr id="80898" name="Picture 2">
            <a:extLst>
              <a:ext uri="{FF2B5EF4-FFF2-40B4-BE49-F238E27FC236}">
                <a16:creationId xmlns:a16="http://schemas.microsoft.com/office/drawing/2014/main" id="{9EAB0BFF-2359-48F1-9821-EFAAFF0B2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06" y="3364924"/>
            <a:ext cx="9100088" cy="246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tângulo 1">
            <a:extLst>
              <a:ext uri="{FF2B5EF4-FFF2-40B4-BE49-F238E27FC236}">
                <a16:creationId xmlns:a16="http://schemas.microsoft.com/office/drawing/2014/main" id="{FBB9EF74-91E1-43FA-9ABD-96A64FA35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5C0B488-85D3-4EC9-9BFA-9833FA173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589795"/>
            <a:ext cx="9333031" cy="483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Nós iremos criar agora o Controle dos Contatores Estrela e triângulo.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Assim que o ContatorPrincipal entra, o ContarEstrela também liga, permanece alguns segundos e desliga.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Iremos inserir então um temporizador para determinar o tempo que o contator estrela fica ligado.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Clique na linha da segunda lógica com o botão direito do mouse e selecione Function Block.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tângulo 5">
            <a:extLst>
              <a:ext uri="{FF2B5EF4-FFF2-40B4-BE49-F238E27FC236}">
                <a16:creationId xmlns:a16="http://schemas.microsoft.com/office/drawing/2014/main" id="{AC044295-8751-44EB-A454-8B383BF33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13315" name="CaixaDeTexto 4">
            <a:extLst>
              <a:ext uri="{FF2B5EF4-FFF2-40B4-BE49-F238E27FC236}">
                <a16:creationId xmlns:a16="http://schemas.microsoft.com/office/drawing/2014/main" id="{9DF80F67-6EEB-4BC2-AC80-5969F8582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92" y="1050795"/>
            <a:ext cx="91783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856"/>
              <a:t>Software CoDeSys</a:t>
            </a:r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42BA419E-E8FE-4527-BCCE-FE22615F2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4" y="1899253"/>
            <a:ext cx="8464170" cy="435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tângulo 1">
            <a:extLst>
              <a:ext uri="{FF2B5EF4-FFF2-40B4-BE49-F238E27FC236}">
                <a16:creationId xmlns:a16="http://schemas.microsoft.com/office/drawing/2014/main" id="{F876609B-4E4B-4993-9524-BD0C7C21A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pic>
        <p:nvPicPr>
          <p:cNvPr id="81922" name="Picture 2">
            <a:extLst>
              <a:ext uri="{FF2B5EF4-FFF2-40B4-BE49-F238E27FC236}">
                <a16:creationId xmlns:a16="http://schemas.microsoft.com/office/drawing/2014/main" id="{B2C6116C-20E8-4303-A695-FCAB150B7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49" y="2978952"/>
            <a:ext cx="8715817" cy="374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4405852-39EC-44FD-B09A-7E589A4D4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06" y="1513281"/>
            <a:ext cx="9100088" cy="8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Selecione na biblioteca Standard.lib o bloco de função TON, deixe a opção Structured ativa e selecione 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tângulo 1">
            <a:extLst>
              <a:ext uri="{FF2B5EF4-FFF2-40B4-BE49-F238E27FC236}">
                <a16:creationId xmlns:a16="http://schemas.microsoft.com/office/drawing/2014/main" id="{12530FAB-197B-4B0F-9FCF-CA0B38F85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80E31A5-675C-480E-B142-512AE9806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06" y="1513281"/>
            <a:ext cx="9100088" cy="8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Um temporizador irá aparecer no meio de nossa linha lógica.</a:t>
            </a:r>
          </a:p>
        </p:txBody>
      </p:sp>
      <p:pic>
        <p:nvPicPr>
          <p:cNvPr id="82946" name="Picture 2">
            <a:extLst>
              <a:ext uri="{FF2B5EF4-FFF2-40B4-BE49-F238E27FC236}">
                <a16:creationId xmlns:a16="http://schemas.microsoft.com/office/drawing/2014/main" id="{2E5B9C09-41DD-43C2-8EE0-566A9FA15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1" y="3131981"/>
            <a:ext cx="9023573" cy="192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tângulo 1">
            <a:extLst>
              <a:ext uri="{FF2B5EF4-FFF2-40B4-BE49-F238E27FC236}">
                <a16:creationId xmlns:a16="http://schemas.microsoft.com/office/drawing/2014/main" id="{CD91B40D-EC27-4AE2-A5AA-80257624D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40EB64E-8A6A-4C4E-902B-18A3B5C0A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07" y="1513280"/>
            <a:ext cx="9178302" cy="246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Vamos clicar nas interrogações acima do temporizador e colocar o nome do temporizador , vamos chamá-lo de TempoDesligaEstrela.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Assim que damos um nome para o temporizador, a seguinte janela irá se abrir:</a:t>
            </a:r>
          </a:p>
        </p:txBody>
      </p:sp>
      <p:pic>
        <p:nvPicPr>
          <p:cNvPr id="84994" name="Picture 2">
            <a:extLst>
              <a:ext uri="{FF2B5EF4-FFF2-40B4-BE49-F238E27FC236}">
                <a16:creationId xmlns:a16="http://schemas.microsoft.com/office/drawing/2014/main" id="{E74E5A80-FBD7-4DDF-91EE-91E70E6E3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79" y="4135167"/>
            <a:ext cx="8251630" cy="293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tângulo 1">
            <a:extLst>
              <a:ext uri="{FF2B5EF4-FFF2-40B4-BE49-F238E27FC236}">
                <a16:creationId xmlns:a16="http://schemas.microsoft.com/office/drawing/2014/main" id="{C2D8A79B-1EE2-49E4-AACB-C88665717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978B2C3-B410-4DE9-8F67-6BB9617E6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07" y="1513280"/>
            <a:ext cx="9178302" cy="404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Isto ocorre pois o assistente de declaração verifica que não há nenhuma variável declarada como TempoDesligaEstrela, por causa disto, ele solicita que entremos com maiores dados sobre esta variável.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57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Preencha esta caixa de diálogos: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- Nome: TempoDesligaEstrela;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- Tipo: TON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tângulo 1">
            <a:extLst>
              <a:ext uri="{FF2B5EF4-FFF2-40B4-BE49-F238E27FC236}">
                <a16:creationId xmlns:a16="http://schemas.microsoft.com/office/drawing/2014/main" id="{68539BB3-9738-42A5-83B1-0B2B6F0A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4D750B0-E89B-4CED-8426-507EF71F2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07" y="1513281"/>
            <a:ext cx="9178302" cy="8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O bloco de função irá aparecer na declaração local de variáveis.</a:t>
            </a:r>
          </a:p>
        </p:txBody>
      </p:sp>
      <p:pic>
        <p:nvPicPr>
          <p:cNvPr id="38916" name="Picture 2">
            <a:extLst>
              <a:ext uri="{FF2B5EF4-FFF2-40B4-BE49-F238E27FC236}">
                <a16:creationId xmlns:a16="http://schemas.microsoft.com/office/drawing/2014/main" id="{4000E1E9-A548-47AC-8279-A2B6D71D0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921" y="2824224"/>
            <a:ext cx="6711145" cy="177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tângulo 5">
            <a:extLst>
              <a:ext uri="{FF2B5EF4-FFF2-40B4-BE49-F238E27FC236}">
                <a16:creationId xmlns:a16="http://schemas.microsoft.com/office/drawing/2014/main" id="{3B1E9369-CCB9-427B-A033-DBF9575D5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21" y="4907110"/>
            <a:ext cx="9023573" cy="16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Na interrogação que surge do lado esquerdo do nosso temporizador escrevemos o tempo desejado. Por se tratar de uma entrada do tipo TIME, o tempo deve ser escrito da seguinte forma: T#3S.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tângulo 1">
            <a:extLst>
              <a:ext uri="{FF2B5EF4-FFF2-40B4-BE49-F238E27FC236}">
                <a16:creationId xmlns:a16="http://schemas.microsoft.com/office/drawing/2014/main" id="{64FBE04A-F655-45C5-89EC-3EAF24F88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F7422B6-F8A0-41C6-B19C-6655D4F21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07" y="1975767"/>
            <a:ext cx="9178302" cy="365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Coloque uma bobina na linha lógica 2, logo após o temporizador e coloque o nome de ContatorAuxiliar.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571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A mesma tela do assistente de declaração se abre, porém desta vez no tipo da variável selecione BOOL, VAR_OUTPUT, endereço %QX0.1.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571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A segunda linha do nosso programa está pronta, e a declaração de variáveis também.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tângulo 1">
            <a:extLst>
              <a:ext uri="{FF2B5EF4-FFF2-40B4-BE49-F238E27FC236}">
                <a16:creationId xmlns:a16="http://schemas.microsoft.com/office/drawing/2014/main" id="{001B8F9E-AF33-4138-AAC3-95F320032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F573589-B43E-45EB-95FB-76DD2266B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5921" y="1436767"/>
            <a:ext cx="6168744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</a:t>
            </a:r>
            <a:r>
              <a:rPr lang="pt-BR" altLang="pt-BR" sz="2142"/>
              <a:t>Nosso programa ficará deste jeito:</a:t>
            </a:r>
          </a:p>
        </p:txBody>
      </p:sp>
      <p:pic>
        <p:nvPicPr>
          <p:cNvPr id="40964" name="Picture 2">
            <a:extLst>
              <a:ext uri="{FF2B5EF4-FFF2-40B4-BE49-F238E27FC236}">
                <a16:creationId xmlns:a16="http://schemas.microsoft.com/office/drawing/2014/main" id="{8552E808-AF89-411E-AE06-E0E0D9E22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2592982"/>
            <a:ext cx="9793817" cy="327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tângulo 1">
            <a:extLst>
              <a:ext uri="{FF2B5EF4-FFF2-40B4-BE49-F238E27FC236}">
                <a16:creationId xmlns:a16="http://schemas.microsoft.com/office/drawing/2014/main" id="{978566C0-6D04-4133-89F3-4E9871632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79" y="664823"/>
            <a:ext cx="5125121" cy="61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428"/>
              <a:t>Começando a Programar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57D1734-8543-43F3-B1AF-006B620AA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06" y="1436767"/>
            <a:ext cx="9100088" cy="81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</a:t>
            </a:r>
            <a:r>
              <a:rPr lang="pt-BR" altLang="pt-BR" sz="2142"/>
              <a:t>Agora insira mais uma linha lógica abaixo e coloque a seguinte lógica: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</p:txBody>
      </p:sp>
      <p:pic>
        <p:nvPicPr>
          <p:cNvPr id="88066" name="Picture 2">
            <a:extLst>
              <a:ext uri="{FF2B5EF4-FFF2-40B4-BE49-F238E27FC236}">
                <a16:creationId xmlns:a16="http://schemas.microsoft.com/office/drawing/2014/main" id="{A2CC2915-3C63-46EC-9B3E-926E395EB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2285224"/>
            <a:ext cx="9601682" cy="112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2CEB184-91C7-412D-A8EB-5FF098CD0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3827411"/>
            <a:ext cx="9333031" cy="137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142"/>
              <a:t>Assim que o ContatorPrincipal ligar o ContatorEstrela ficará ligado até o tempo de 3 segundos se esgotar.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142"/>
              <a:t>Crie agora mais uma linha, abaixo desta, com o seguinte contato:</a:t>
            </a:r>
          </a:p>
        </p:txBody>
      </p:sp>
      <p:pic>
        <p:nvPicPr>
          <p:cNvPr id="88067" name="Picture 3">
            <a:extLst>
              <a:ext uri="{FF2B5EF4-FFF2-40B4-BE49-F238E27FC236}">
                <a16:creationId xmlns:a16="http://schemas.microsoft.com/office/drawing/2014/main" id="{A1936FAC-515B-44CE-8FC3-ACA323429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5600838"/>
            <a:ext cx="9793817" cy="10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DC597C8-035C-436C-849E-5364EB207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91" y="664824"/>
            <a:ext cx="9101789" cy="147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</a:t>
            </a:r>
            <a:r>
              <a:rPr lang="pt-BR" altLang="pt-BR" sz="2142"/>
              <a:t>Coloque agora um contato NA e digite o nome do contador TempoDesligaEstrela. (ponto)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Surgem  6 opções de dados do Temporizador. Selecione a saída Q. </a:t>
            </a:r>
          </a:p>
        </p:txBody>
      </p:sp>
      <p:pic>
        <p:nvPicPr>
          <p:cNvPr id="89090" name="Picture 2">
            <a:extLst>
              <a:ext uri="{FF2B5EF4-FFF2-40B4-BE49-F238E27FC236}">
                <a16:creationId xmlns:a16="http://schemas.microsoft.com/office/drawing/2014/main" id="{B1E1F400-8462-409D-92BE-C536C3DD9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07" y="2407646"/>
            <a:ext cx="7222940" cy="493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E48531E-74A5-468B-BF10-43448D8E5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91" y="664824"/>
            <a:ext cx="9101789" cy="147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</a:t>
            </a:r>
            <a:r>
              <a:rPr lang="pt-BR" altLang="pt-BR" sz="2142"/>
              <a:t>Na quarta linha lógica, no segundo contato da esquerda para direita, nós usamos o TAG TempoDesligaEstrela.Q, poderíamos ter utilizado o próprio ContatorAuxiliar sem problemas, fizemos isto exatamente para demonstrar uma funcionalidade a mais do programa.</a:t>
            </a:r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id="{2E951546-F4DD-4AA9-880A-4EF749409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42" y="2927943"/>
            <a:ext cx="9601682" cy="166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tângulo 5">
            <a:extLst>
              <a:ext uri="{FF2B5EF4-FFF2-40B4-BE49-F238E27FC236}">
                <a16:creationId xmlns:a16="http://schemas.microsoft.com/office/drawing/2014/main" id="{D76E52A3-3E19-47C7-9ED1-5E0AB7A34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14339" name="CaixaDeTexto 4">
            <a:extLst>
              <a:ext uri="{FF2B5EF4-FFF2-40B4-BE49-F238E27FC236}">
                <a16:creationId xmlns:a16="http://schemas.microsoft.com/office/drawing/2014/main" id="{BD50E744-6FF0-46AA-ADF6-951FA7CB7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92" y="1050795"/>
            <a:ext cx="91783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856"/>
              <a:t>Software CoDeSys</a:t>
            </a: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7C93BFC0-7E30-459D-8776-C85B3E845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06" y="1821038"/>
            <a:ext cx="9094988" cy="47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DDE12DFC-C966-4052-9754-EBA4CBE15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91" y="664824"/>
            <a:ext cx="9101789" cy="246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</a:t>
            </a:r>
            <a:r>
              <a:rPr lang="pt-BR" altLang="pt-BR" sz="2142"/>
              <a:t>Iremos inserir então um segundo temporizador , chamado TempoLigaTriangulo, para determinar o tempo de 1 Segundo, que o contator triangulo será atuado.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• Clique na linha da terceira lógica com o botão direito do mouse,  selecione Function Block, bloco de função TON.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</p:txBody>
      </p:sp>
      <p:pic>
        <p:nvPicPr>
          <p:cNvPr id="45059" name="Picture 2">
            <a:extLst>
              <a:ext uri="{FF2B5EF4-FFF2-40B4-BE49-F238E27FC236}">
                <a16:creationId xmlns:a16="http://schemas.microsoft.com/office/drawing/2014/main" id="{DD4B2222-CC3B-4F2F-B77E-BB146B398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707" y="2978953"/>
            <a:ext cx="8022088" cy="368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DDFE5037-C3E0-468C-BCA5-90D045924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91" y="664824"/>
            <a:ext cx="9101789" cy="246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</a:t>
            </a:r>
            <a:r>
              <a:rPr lang="pt-BR" altLang="pt-BR" sz="2142"/>
              <a:t>Vamos clicar nas interrogações acima do temporizador e colocar o nome do temporizador TempoLigaTriangulo.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Para criarmos um temporizador de 1 segundos então escrevemos T#1S.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Nosso programa ficará deste jeito:</a:t>
            </a:r>
          </a:p>
        </p:txBody>
      </p:sp>
      <p:pic>
        <p:nvPicPr>
          <p:cNvPr id="46083" name="Picture 3">
            <a:extLst>
              <a:ext uri="{FF2B5EF4-FFF2-40B4-BE49-F238E27FC236}">
                <a16:creationId xmlns:a16="http://schemas.microsoft.com/office/drawing/2014/main" id="{EEE099CB-598B-41F2-8E34-513FBBDA5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1" y="3980439"/>
            <a:ext cx="8641003" cy="124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D18C809F-677A-43B8-B4AA-2949374E8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91" y="664824"/>
            <a:ext cx="9101789" cy="239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Coloque uma bobina na linha lógica 4, logo após o temporizador e coloque o nome de ContatorTriangulo.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A tela do assistente de declaração se abre, crie a variável VAR_Output, tipo BOOL, address %QX0.2.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A quarta linha lógica ficará:</a:t>
            </a:r>
          </a:p>
        </p:txBody>
      </p:sp>
      <p:pic>
        <p:nvPicPr>
          <p:cNvPr id="93186" name="Picture 2">
            <a:extLst>
              <a:ext uri="{FF2B5EF4-FFF2-40B4-BE49-F238E27FC236}">
                <a16:creationId xmlns:a16="http://schemas.microsoft.com/office/drawing/2014/main" id="{4F17B134-3F27-4E9A-8B33-7588C838F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49" y="3827410"/>
            <a:ext cx="8569590" cy="136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C5401F8-AFE4-4B82-96E2-92360A539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21" y="5908597"/>
            <a:ext cx="8637602" cy="38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Salve o programa, estamos prontos para a próxima etapa.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3321842F-319C-4935-B853-49A565455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91" y="664824"/>
            <a:ext cx="9101789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Programa Completo:</a:t>
            </a:r>
          </a:p>
        </p:txBody>
      </p:sp>
      <p:pic>
        <p:nvPicPr>
          <p:cNvPr id="48131" name="Picture 2">
            <a:extLst>
              <a:ext uri="{FF2B5EF4-FFF2-40B4-BE49-F238E27FC236}">
                <a16:creationId xmlns:a16="http://schemas.microsoft.com/office/drawing/2014/main" id="{4C3570EC-A02A-4EBD-9373-1F951B409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44" y="1305842"/>
            <a:ext cx="8692012" cy="473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AE04149-2511-4452-87DC-9144C85BC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819552"/>
            <a:ext cx="9101788" cy="437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</a:t>
            </a:r>
            <a:r>
              <a:rPr lang="pt-BR" altLang="pt-BR" sz="2142" b="1"/>
              <a:t>COMPILANDO O PROGRAMA: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Para compilar o programa, entre na opção Project, Rebuild All.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Isto irá compilar todos o seu projeto. Uma tela irá aparecer abaixo de seu programa mostrando possíveis erros ocorridos no seu programa.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Para localizar o erro, clique duas vezes em cima dele e você irá para a linha onde este erro está.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Para maiores informações sobre os erros, por favor consulte o Help  do EASY SOFT, ele contém um apêndice com os principais erros.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AEA3A130-4407-4DB8-B5C2-E7A2D3579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819552"/>
            <a:ext cx="9101788" cy="569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</a:t>
            </a:r>
            <a:r>
              <a:rPr lang="pt-BR" altLang="pt-BR" sz="2142" b="1"/>
              <a:t>SIMULANDO O PROGRAMA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 b="1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Para utilizar as ferramentas de simulação você deve ter o programa compilado como se você fosse transferi-lo para o CLP.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Habilite no menu principal a opção ON LINE, Simulation Mode.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Isto irá colocar o programa em modo de simulação.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Agora selecione a opção ON LINE, Login. Isto fará com que o software faça um Login com um CLP virtual.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Este CLP virtual inicializa em STOP, vá novamente para ON LINE, Run e estaremos com este CLP virtual em modo RUN.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CCAD88BC-7359-409D-B422-29DBA5D33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819552"/>
            <a:ext cx="910178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</a:t>
            </a:r>
            <a:r>
              <a:rPr lang="pt-BR" altLang="pt-BR" sz="2142" b="1"/>
              <a:t>SIMULANDO O PROGRAMA</a:t>
            </a:r>
            <a:endParaRPr lang="pt-BR" altLang="pt-BR" sz="2142"/>
          </a:p>
        </p:txBody>
      </p:sp>
      <p:pic>
        <p:nvPicPr>
          <p:cNvPr id="51203" name="Picture 2">
            <a:extLst>
              <a:ext uri="{FF2B5EF4-FFF2-40B4-BE49-F238E27FC236}">
                <a16:creationId xmlns:a16="http://schemas.microsoft.com/office/drawing/2014/main" id="{EB0C4320-675D-4687-9546-F80F251EA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192" y="1513281"/>
            <a:ext cx="7120921" cy="556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tângulo 4">
            <a:extLst>
              <a:ext uri="{FF2B5EF4-FFF2-40B4-BE49-F238E27FC236}">
                <a16:creationId xmlns:a16="http://schemas.microsoft.com/office/drawing/2014/main" id="{6370BE05-E5BF-4878-97D0-50C439784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819552"/>
            <a:ext cx="910178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</a:t>
            </a:r>
            <a:r>
              <a:rPr lang="pt-BR" altLang="pt-BR" sz="2142" b="1"/>
              <a:t>SIMULANDO O PROGRAMA</a:t>
            </a:r>
            <a:endParaRPr lang="pt-BR" altLang="pt-BR" sz="2142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FF803FD-11AC-45E6-8378-FEB155EBE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21" y="1282038"/>
            <a:ext cx="8947060" cy="157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Para forçar entradas, saídas ou memórias internas podemos proceder de várias maneiras diferentes.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Dê um duplo clique com o botão da esquerda do mouse sobre o tag do contato PartidaMotor, verifique que a cada duplo clique ele muda o desenho:</a:t>
            </a:r>
          </a:p>
        </p:txBody>
      </p:sp>
      <p:pic>
        <p:nvPicPr>
          <p:cNvPr id="96258" name="Picture 2">
            <a:extLst>
              <a:ext uri="{FF2B5EF4-FFF2-40B4-BE49-F238E27FC236}">
                <a16:creationId xmlns:a16="http://schemas.microsoft.com/office/drawing/2014/main" id="{B9A3E660-32FF-4544-BBFF-66024AE25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35" y="3210195"/>
            <a:ext cx="7712631" cy="174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tângulo 4">
            <a:extLst>
              <a:ext uri="{FF2B5EF4-FFF2-40B4-BE49-F238E27FC236}">
                <a16:creationId xmlns:a16="http://schemas.microsoft.com/office/drawing/2014/main" id="{5FB57567-41DA-4746-97CA-034527A18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819552"/>
            <a:ext cx="910178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</a:t>
            </a:r>
            <a:r>
              <a:rPr lang="pt-BR" altLang="pt-BR" sz="2142" b="1"/>
              <a:t>SIMULANDO O PROGRAMA</a:t>
            </a:r>
            <a:endParaRPr lang="pt-BR" altLang="pt-BR" sz="2142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1839EAF-179A-4CA5-8E99-02879520E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21" y="1282038"/>
            <a:ext cx="8947060" cy="187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 Se dermos mais um duplo clique o contato volta ao estado anterior.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Dê um duplo clique no Tag e deixe-o na posição forçar ON.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Agora pressione F7, ou vá até o menu Online ,Force Values. O nosso botão de partida será forçado para a situação ON.</a:t>
            </a:r>
          </a:p>
        </p:txBody>
      </p:sp>
      <p:pic>
        <p:nvPicPr>
          <p:cNvPr id="97282" name="Picture 2">
            <a:extLst>
              <a:ext uri="{FF2B5EF4-FFF2-40B4-BE49-F238E27FC236}">
                <a16:creationId xmlns:a16="http://schemas.microsoft.com/office/drawing/2014/main" id="{1F986C71-F8E5-4C1D-B10E-09C57367A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4" y="3827410"/>
            <a:ext cx="8484574" cy="161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tângulo 4">
            <a:extLst>
              <a:ext uri="{FF2B5EF4-FFF2-40B4-BE49-F238E27FC236}">
                <a16:creationId xmlns:a16="http://schemas.microsoft.com/office/drawing/2014/main" id="{D09754AB-B98E-4A12-A63B-BA2BDE42F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588309"/>
            <a:ext cx="910178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</a:t>
            </a:r>
            <a:r>
              <a:rPr lang="pt-BR" altLang="pt-BR" sz="2142" b="1"/>
              <a:t>SIMULANDO O PROGRAMA</a:t>
            </a:r>
            <a:endParaRPr lang="pt-BR" altLang="pt-BR" sz="2142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91BD8C2-FBCB-4C35-98C4-660039C70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21" y="1050795"/>
            <a:ext cx="8947060" cy="3355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Se quisermos forçar várias variáveis ao mesmo tempo, podemos ir clicando com o mouse e deixando-as nos valores lógicos desejados, assim que pressionamos F7 os valores são carregados para os Tags.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Verifique o funcionamento do seu programa, ele deve ligar o contator principal juntamente com o estrela, contar um tempo de 3 segundos, desligar o contator estrela, esperar mais um segundo e ligar o contator triângulo.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Vamos agora retirar o comando de partida, clique novamente com o botão esquerdo do mouse sobre o TAG PartidaMotor e verifique como ele muda o status:</a:t>
            </a:r>
          </a:p>
        </p:txBody>
      </p:sp>
      <p:pic>
        <p:nvPicPr>
          <p:cNvPr id="98306" name="Picture 2">
            <a:extLst>
              <a:ext uri="{FF2B5EF4-FFF2-40B4-BE49-F238E27FC236}">
                <a16:creationId xmlns:a16="http://schemas.microsoft.com/office/drawing/2014/main" id="{9341BF9C-C1FB-40A5-ADE9-8C257E808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78" y="4444624"/>
            <a:ext cx="8637602" cy="231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tângulo 5">
            <a:extLst>
              <a:ext uri="{FF2B5EF4-FFF2-40B4-BE49-F238E27FC236}">
                <a16:creationId xmlns:a16="http://schemas.microsoft.com/office/drawing/2014/main" id="{0155166D-6FEB-4A76-97A6-9A25C4D43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15363" name="CaixaDeTexto 4">
            <a:extLst>
              <a:ext uri="{FF2B5EF4-FFF2-40B4-BE49-F238E27FC236}">
                <a16:creationId xmlns:a16="http://schemas.microsoft.com/office/drawing/2014/main" id="{37A10B0F-578C-49C7-A055-41729337D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79" y="588310"/>
            <a:ext cx="91783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856"/>
              <a:t>Software CoDeSys</a:t>
            </a:r>
          </a:p>
        </p:txBody>
      </p:sp>
      <p:sp>
        <p:nvSpPr>
          <p:cNvPr id="15364" name="CaixaDeTexto 6">
            <a:extLst>
              <a:ext uri="{FF2B5EF4-FFF2-40B4-BE49-F238E27FC236}">
                <a16:creationId xmlns:a16="http://schemas.microsoft.com/office/drawing/2014/main" id="{5C21C409-1D41-4EAD-BD9C-B613312EA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91" y="1589796"/>
            <a:ext cx="9333032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 </a:t>
            </a:r>
            <a:r>
              <a:rPr lang="pt-BR" altLang="pt-BR" sz="2142"/>
              <a:t>Como programar uma borda de subida – Bloco de Função R_TRIG</a:t>
            </a:r>
          </a:p>
        </p:txBody>
      </p:sp>
      <p:sp>
        <p:nvSpPr>
          <p:cNvPr id="15365" name="CaixaDeTexto 7">
            <a:extLst>
              <a:ext uri="{FF2B5EF4-FFF2-40B4-BE49-F238E27FC236}">
                <a16:creationId xmlns:a16="http://schemas.microsoft.com/office/drawing/2014/main" id="{656F6ECC-0A27-4E1B-B7D5-E3EC2FD39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1" y="2130496"/>
            <a:ext cx="8715817" cy="108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142"/>
              <a:t>Cursor sobre a linha,  botão direito do mouse;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Selecione Function Block;</a:t>
            </a:r>
          </a:p>
        </p:txBody>
      </p:sp>
      <p:pic>
        <p:nvPicPr>
          <p:cNvPr id="15366" name="Picture 2">
            <a:extLst>
              <a:ext uri="{FF2B5EF4-FFF2-40B4-BE49-F238E27FC236}">
                <a16:creationId xmlns:a16="http://schemas.microsoft.com/office/drawing/2014/main" id="{04439E53-EA18-472F-A66F-30400D013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92" y="3672682"/>
            <a:ext cx="8447167" cy="223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CaixaDeTexto 8">
            <a:extLst>
              <a:ext uri="{FF2B5EF4-FFF2-40B4-BE49-F238E27FC236}">
                <a16:creationId xmlns:a16="http://schemas.microsoft.com/office/drawing/2014/main" id="{B493D5EA-A873-4105-8738-1DBC679C6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6294568"/>
            <a:ext cx="8253331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142"/>
              <a:t>Selecione a pasta Trigger.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tângulo 4">
            <a:extLst>
              <a:ext uri="{FF2B5EF4-FFF2-40B4-BE49-F238E27FC236}">
                <a16:creationId xmlns:a16="http://schemas.microsoft.com/office/drawing/2014/main" id="{4F8FE831-EEFE-4695-AEE5-D39014ABE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588309"/>
            <a:ext cx="910178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</a:t>
            </a:r>
            <a:r>
              <a:rPr lang="pt-BR" altLang="pt-BR" sz="2142" b="1"/>
              <a:t>SIMULANDO O PROGRAMA</a:t>
            </a:r>
            <a:endParaRPr lang="pt-BR" altLang="pt-BR" sz="2142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5AE095B-87D7-40A2-A918-EA14437C1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21" y="1050795"/>
            <a:ext cx="8947060" cy="483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 Se estivéssemos ONLine com o CLP, bastaria colocarmos o comando Liberar comando Force, que o TAG assumiria o valor da entrada digital logo em seguida.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Como estamos com um CLP virtual, que não possui entradas físicas, para desligarmos adequadamente este contato precisamos forçá-lo para a condição OFF e logo em seguida liberar o comando force.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1928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Experimente agora forçar o botão de desliga. Force-o para a condição ON (Aberto pois ele é um NF), logo em seguida para a condição OFF e então libere o FORCE.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Estas funções estão disponíveis tanto no modo Simulação, como conectado com o CLP.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1928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tângulo 4">
            <a:extLst>
              <a:ext uri="{FF2B5EF4-FFF2-40B4-BE49-F238E27FC236}">
                <a16:creationId xmlns:a16="http://schemas.microsoft.com/office/drawing/2014/main" id="{982DF111-DAEF-42AC-BDBC-881C56DF3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588309"/>
            <a:ext cx="910178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</a:t>
            </a:r>
            <a:r>
              <a:rPr lang="pt-BR" altLang="pt-BR" sz="2142" b="1"/>
              <a:t>FORÇANDO VARIÁVEIS PELA CONFIGURAÇÃO</a:t>
            </a:r>
            <a:endParaRPr lang="pt-BR" altLang="pt-BR" sz="2142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2A98639-451E-4342-8F6E-5983770B4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21" y="1436767"/>
            <a:ext cx="8947060" cy="216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Outra forma de realizar esta operação é forçar os elementos de entrada e saída.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1928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No Organizador vá em Resource , PLC Configuration.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928"/>
          </a:p>
        </p:txBody>
      </p:sp>
      <p:pic>
        <p:nvPicPr>
          <p:cNvPr id="99330" name="Picture 2">
            <a:extLst>
              <a:ext uri="{FF2B5EF4-FFF2-40B4-BE49-F238E27FC236}">
                <a16:creationId xmlns:a16="http://schemas.microsoft.com/office/drawing/2014/main" id="{2A179AA4-15B9-4902-9832-AD3C37900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78" y="2978953"/>
            <a:ext cx="7173631" cy="376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tângulo 4">
            <a:extLst>
              <a:ext uri="{FF2B5EF4-FFF2-40B4-BE49-F238E27FC236}">
                <a16:creationId xmlns:a16="http://schemas.microsoft.com/office/drawing/2014/main" id="{21F2FFE1-9421-481E-9B94-F267F6BB1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588309"/>
            <a:ext cx="910178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</a:t>
            </a:r>
            <a:r>
              <a:rPr lang="pt-BR" altLang="pt-BR" sz="2142" b="1"/>
              <a:t>FORÇANDO VARIÁVEIS PELA CONFIGURAÇÃO</a:t>
            </a:r>
            <a:endParaRPr lang="pt-BR" altLang="pt-BR" sz="2142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F7A1909-FEFD-45F4-9AE1-5BCBFDE12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221" y="1436767"/>
            <a:ext cx="8947060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Para forçar a entrada PartidaMotor basta clicar uma vez com o botão esquerdo do mouse no quadrado que se encontra à esquerda do TAG.</a:t>
            </a:r>
          </a:p>
        </p:txBody>
      </p:sp>
      <p:pic>
        <p:nvPicPr>
          <p:cNvPr id="100354" name="Picture 2">
            <a:extLst>
              <a:ext uri="{FF2B5EF4-FFF2-40B4-BE49-F238E27FC236}">
                <a16:creationId xmlns:a16="http://schemas.microsoft.com/office/drawing/2014/main" id="{5A1D9CF7-414F-4E66-82A2-24B7D2BB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35" y="2516467"/>
            <a:ext cx="6709445" cy="96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590AD7B-E9D5-4F4C-A196-2B22C8E3C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949" y="4213382"/>
            <a:ext cx="8715817" cy="98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Para desliga-lo é só clicar novamente neste quadrado.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1928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Acione agora o TAG ParadaMotor.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tângulo 4">
            <a:extLst>
              <a:ext uri="{FF2B5EF4-FFF2-40B4-BE49-F238E27FC236}">
                <a16:creationId xmlns:a16="http://schemas.microsoft.com/office/drawing/2014/main" id="{78020C2E-5FA2-4C60-8F11-BC977E2CF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588309"/>
            <a:ext cx="910178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</a:t>
            </a:r>
            <a:r>
              <a:rPr lang="pt-BR" altLang="pt-BR" sz="2142" b="1"/>
              <a:t>TRANSFERINDO O PROGRAMA</a:t>
            </a:r>
            <a:endParaRPr lang="pt-BR" altLang="pt-BR" sz="2142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E2BBEC7-709B-4BE2-AB24-70473792F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06" y="1282038"/>
            <a:ext cx="8715817" cy="207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571"/>
              <a:t>Coloque o cabo no CLP, certifique-se de que ele está com a bateria.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No menu Online, certifique-se que o Easy Soft não está em modo de simulação.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No menu Online, selecionar login.</a:t>
            </a:r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68212F14-E5E0-4DFF-B975-77BFDD295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893" y="3596168"/>
            <a:ext cx="5784473" cy="146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36E2995-E078-4809-AE36-ED0B789C6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949" y="5755568"/>
            <a:ext cx="5553230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571"/>
              <a:t>Selecione a opção Sim.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tângulo 4">
            <a:extLst>
              <a:ext uri="{FF2B5EF4-FFF2-40B4-BE49-F238E27FC236}">
                <a16:creationId xmlns:a16="http://schemas.microsoft.com/office/drawing/2014/main" id="{03336A13-34A7-46FA-8348-69FE44FF1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588309"/>
            <a:ext cx="910178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</a:t>
            </a:r>
            <a:r>
              <a:rPr lang="pt-BR" altLang="pt-BR" sz="2142" b="1"/>
              <a:t>TRANSFERINDO O PROGRAMA</a:t>
            </a:r>
            <a:endParaRPr lang="pt-BR" altLang="pt-BR" sz="2142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C29FB06-4177-44D7-95D8-D7BFEA113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06" y="1282038"/>
            <a:ext cx="8715817" cy="365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571"/>
              <a:t>Logo após o Download o CLP estará pronto para entrar em operação.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571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Tudo o que foi explicado até aqui, tanto em monitoração como em simulação é válido quando se está conectado ao CLP.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Para colocar o CLP em marcha selecione Online, RUN.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57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tângulo 4">
            <a:extLst>
              <a:ext uri="{FF2B5EF4-FFF2-40B4-BE49-F238E27FC236}">
                <a16:creationId xmlns:a16="http://schemas.microsoft.com/office/drawing/2014/main" id="{AA21C823-6539-4E83-A3BA-EA3F6AD29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588309"/>
            <a:ext cx="910178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</a:t>
            </a:r>
            <a:r>
              <a:rPr lang="pt-BR" altLang="pt-BR" sz="2142" b="1"/>
              <a:t>ALTERAÇÕES ON LINE</a:t>
            </a:r>
            <a:endParaRPr lang="pt-BR" altLang="pt-BR" sz="2142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63E8398-86FA-48A6-9BB0-AC5FC7F94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06" y="1282038"/>
            <a:ext cx="8715817" cy="444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571"/>
              <a:t> Para executar qualquer alteração ON LINE no CLP proceda da seguinte forma: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• Entre em Online, Logout.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• Faça as alterações necessárias no software.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• Entre no menu Project , Rebuild All.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57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• Logo em seguida selecione no menu On line, Login.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57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tângulo 4">
            <a:extLst>
              <a:ext uri="{FF2B5EF4-FFF2-40B4-BE49-F238E27FC236}">
                <a16:creationId xmlns:a16="http://schemas.microsoft.com/office/drawing/2014/main" id="{BF6D0AE2-0453-4D08-A3E4-DF9B972C1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588309"/>
            <a:ext cx="910178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</a:t>
            </a:r>
            <a:r>
              <a:rPr lang="pt-BR" altLang="pt-BR" sz="2142" b="1"/>
              <a:t>ALTERAÇÕES ON LINE</a:t>
            </a:r>
            <a:endParaRPr lang="pt-BR" altLang="pt-BR" sz="2142"/>
          </a:p>
        </p:txBody>
      </p:sp>
      <p:pic>
        <p:nvPicPr>
          <p:cNvPr id="61443" name="Picture 2">
            <a:extLst>
              <a:ext uri="{FF2B5EF4-FFF2-40B4-BE49-F238E27FC236}">
                <a16:creationId xmlns:a16="http://schemas.microsoft.com/office/drawing/2014/main" id="{DDE14E39-6683-4C50-9135-43AA0254C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4" y="1436767"/>
            <a:ext cx="8253331" cy="154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9FD4C36-3653-4958-B631-41EBCD696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735" y="3749196"/>
            <a:ext cx="8794031" cy="305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142"/>
              <a:t>Se selecionarmos Yes as alterações serão feitas sem parar o processamento (ONLINE CHANGE).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A opção Load all irá parar a CPU para executar a transferência.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A alteração ONLINE só não pode ser feita em duas situações distintas: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142"/>
              <a:t>- Alterações de hardware e inserções de novas bibliotecas.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tângulo 4">
            <a:extLst>
              <a:ext uri="{FF2B5EF4-FFF2-40B4-BE49-F238E27FC236}">
                <a16:creationId xmlns:a16="http://schemas.microsoft.com/office/drawing/2014/main" id="{967C8161-1418-4AB3-A9AE-4BC5B4FE8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588309"/>
            <a:ext cx="910178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</a:t>
            </a:r>
            <a:r>
              <a:rPr lang="pt-BR" altLang="pt-BR" sz="2142" b="1"/>
              <a:t>CONFIGURANDO A REDE PC-CLP</a:t>
            </a:r>
            <a:endParaRPr lang="pt-BR" altLang="pt-BR" sz="2142"/>
          </a:p>
        </p:txBody>
      </p:sp>
      <p:sp>
        <p:nvSpPr>
          <p:cNvPr id="62467" name="Retângulo 4">
            <a:extLst>
              <a:ext uri="{FF2B5EF4-FFF2-40B4-BE49-F238E27FC236}">
                <a16:creationId xmlns:a16="http://schemas.microsoft.com/office/drawing/2014/main" id="{EA59F6A7-4226-4E8E-812B-46716E0A8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00" y="2120294"/>
            <a:ext cx="4488833" cy="404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142"/>
              <a:t>Antes de iniciar a configuração do software, verifique se o cabo de rede que liga o PC e o CLP está devidamente conectado.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No menu principal selecione Online/Communication Parameters como mostrado na imagem ao lado.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</p:txBody>
      </p:sp>
      <p:graphicFrame>
        <p:nvGraphicFramePr>
          <p:cNvPr id="62468" name="Object 2">
            <a:extLst>
              <a:ext uri="{FF2B5EF4-FFF2-40B4-BE49-F238E27FC236}">
                <a16:creationId xmlns:a16="http://schemas.microsoft.com/office/drawing/2014/main" id="{DBBCC0F9-13BA-438A-9599-8FF172B620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4053" y="1305842"/>
          <a:ext cx="4774486" cy="5468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4458322" imgH="5106113" progId="Paint.Picture">
                  <p:embed/>
                </p:oleObj>
              </mc:Choice>
              <mc:Fallback>
                <p:oleObj name="Imagem de bitmap" r:id="rId2" imgW="4458322" imgH="5106113" progId="Paint.Picture">
                  <p:embed/>
                  <p:pic>
                    <p:nvPicPr>
                      <p:cNvPr id="62468" name="Object 2">
                        <a:extLst>
                          <a:ext uri="{FF2B5EF4-FFF2-40B4-BE49-F238E27FC236}">
                            <a16:creationId xmlns:a16="http://schemas.microsoft.com/office/drawing/2014/main" id="{DBBCC0F9-13BA-438A-9599-8FF172B620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053" y="1305842"/>
                        <a:ext cx="4774486" cy="5468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tângulo 4">
            <a:extLst>
              <a:ext uri="{FF2B5EF4-FFF2-40B4-BE49-F238E27FC236}">
                <a16:creationId xmlns:a16="http://schemas.microsoft.com/office/drawing/2014/main" id="{702B4A5A-66C2-44B4-AAEE-1FD629371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588309"/>
            <a:ext cx="910178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</a:t>
            </a:r>
            <a:r>
              <a:rPr lang="pt-BR" altLang="pt-BR" sz="2142" b="1"/>
              <a:t>CONFIGURANDO A REDE PC-CLP</a:t>
            </a:r>
          </a:p>
        </p:txBody>
      </p:sp>
      <p:sp>
        <p:nvSpPr>
          <p:cNvPr id="63491" name="Retângulo 4">
            <a:extLst>
              <a:ext uri="{FF2B5EF4-FFF2-40B4-BE49-F238E27FC236}">
                <a16:creationId xmlns:a16="http://schemas.microsoft.com/office/drawing/2014/main" id="{7EBED2A4-7ECF-45CA-8838-82A6A25E7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17" y="1387457"/>
            <a:ext cx="8794031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142"/>
              <a:t>Na tela communication parameters clique no botão “New...” como indicado na figura abaixo. </a:t>
            </a:r>
          </a:p>
        </p:txBody>
      </p:sp>
      <p:graphicFrame>
        <p:nvGraphicFramePr>
          <p:cNvPr id="63492" name="Object 2">
            <a:extLst>
              <a:ext uri="{FF2B5EF4-FFF2-40B4-BE49-F238E27FC236}">
                <a16:creationId xmlns:a16="http://schemas.microsoft.com/office/drawing/2014/main" id="{EFF69FF1-F36D-4F34-AA1A-7A6CE638C5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8990" y="2530070"/>
          <a:ext cx="5968107" cy="358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5571429" imgH="3343742" progId="Paint.Picture">
                  <p:embed/>
                </p:oleObj>
              </mc:Choice>
              <mc:Fallback>
                <p:oleObj name="Imagem de bitmap" r:id="rId2" imgW="5571429" imgH="3343742" progId="Paint.Picture">
                  <p:embed/>
                  <p:pic>
                    <p:nvPicPr>
                      <p:cNvPr id="63492" name="Object 2">
                        <a:extLst>
                          <a:ext uri="{FF2B5EF4-FFF2-40B4-BE49-F238E27FC236}">
                            <a16:creationId xmlns:a16="http://schemas.microsoft.com/office/drawing/2014/main" id="{EFF69FF1-F36D-4F34-AA1A-7A6CE638C5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8990" y="2530070"/>
                        <a:ext cx="5968107" cy="35808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tângulo 4">
            <a:extLst>
              <a:ext uri="{FF2B5EF4-FFF2-40B4-BE49-F238E27FC236}">
                <a16:creationId xmlns:a16="http://schemas.microsoft.com/office/drawing/2014/main" id="{D75F0DFA-93F5-4C5B-B599-EA1B05F97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588309"/>
            <a:ext cx="910178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</a:t>
            </a:r>
            <a:r>
              <a:rPr lang="pt-BR" altLang="pt-BR" sz="2142" b="1"/>
              <a:t>CONFIGURANDO A REDE PC-CLP</a:t>
            </a:r>
          </a:p>
        </p:txBody>
      </p:sp>
      <p:sp>
        <p:nvSpPr>
          <p:cNvPr id="64515" name="Retângulo 4">
            <a:extLst>
              <a:ext uri="{FF2B5EF4-FFF2-40B4-BE49-F238E27FC236}">
                <a16:creationId xmlns:a16="http://schemas.microsoft.com/office/drawing/2014/main" id="{07C91426-E8F5-4424-9E49-5A04735BA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17" y="1387457"/>
            <a:ext cx="8794031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Agora na janela que se abriu, iremos selecionar Tcp/Ip (Level 2 Route) e clicar em OK.</a:t>
            </a:r>
          </a:p>
        </p:txBody>
      </p:sp>
      <p:graphicFrame>
        <p:nvGraphicFramePr>
          <p:cNvPr id="64516" name="Object 2">
            <a:extLst>
              <a:ext uri="{FF2B5EF4-FFF2-40B4-BE49-F238E27FC236}">
                <a16:creationId xmlns:a16="http://schemas.microsoft.com/office/drawing/2014/main" id="{562D0616-4ECB-4B8F-92DF-925A0CB2AD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8990" y="2264820"/>
          <a:ext cx="6070126" cy="4835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5668166" imgH="4514286" progId="Paint.Picture">
                  <p:embed/>
                </p:oleObj>
              </mc:Choice>
              <mc:Fallback>
                <p:oleObj name="Imagem de bitmap" r:id="rId2" imgW="5668166" imgH="4514286" progId="Paint.Picture">
                  <p:embed/>
                  <p:pic>
                    <p:nvPicPr>
                      <p:cNvPr id="64516" name="Object 2">
                        <a:extLst>
                          <a:ext uri="{FF2B5EF4-FFF2-40B4-BE49-F238E27FC236}">
                            <a16:creationId xmlns:a16="http://schemas.microsoft.com/office/drawing/2014/main" id="{562D0616-4ECB-4B8F-92DF-925A0CB2AD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8990" y="2264820"/>
                        <a:ext cx="6070126" cy="48356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ângulo 5">
            <a:extLst>
              <a:ext uri="{FF2B5EF4-FFF2-40B4-BE49-F238E27FC236}">
                <a16:creationId xmlns:a16="http://schemas.microsoft.com/office/drawing/2014/main" id="{BE6B17E0-4800-414B-99A2-895DE407A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16387" name="CaixaDeTexto 4">
            <a:extLst>
              <a:ext uri="{FF2B5EF4-FFF2-40B4-BE49-F238E27FC236}">
                <a16:creationId xmlns:a16="http://schemas.microsoft.com/office/drawing/2014/main" id="{F62BAB30-1045-4A35-B9C0-AE0F4E4BF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79" y="588310"/>
            <a:ext cx="91783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856"/>
              <a:t>Software CoDeSys</a:t>
            </a:r>
          </a:p>
        </p:txBody>
      </p:sp>
      <p:sp>
        <p:nvSpPr>
          <p:cNvPr id="16388" name="CaixaDeTexto 6">
            <a:extLst>
              <a:ext uri="{FF2B5EF4-FFF2-40B4-BE49-F238E27FC236}">
                <a16:creationId xmlns:a16="http://schemas.microsoft.com/office/drawing/2014/main" id="{5D2D8D41-96BA-496A-A5BC-A6BF0FB02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91" y="1589796"/>
            <a:ext cx="9333032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 </a:t>
            </a:r>
            <a:r>
              <a:rPr lang="pt-BR" altLang="pt-BR" sz="2142"/>
              <a:t>Outra opção disponível;</a:t>
            </a:r>
          </a:p>
        </p:txBody>
      </p:sp>
      <p:sp>
        <p:nvSpPr>
          <p:cNvPr id="16389" name="CaixaDeTexto 7">
            <a:extLst>
              <a:ext uri="{FF2B5EF4-FFF2-40B4-BE49-F238E27FC236}">
                <a16:creationId xmlns:a16="http://schemas.microsoft.com/office/drawing/2014/main" id="{0DED3229-8396-4A39-9825-066DFFF4F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6" y="2130496"/>
            <a:ext cx="8714117" cy="108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142"/>
              <a:t>No lado direito da Tela, parte inferior;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Selecione  Resources;</a:t>
            </a:r>
          </a:p>
        </p:txBody>
      </p:sp>
      <p:sp>
        <p:nvSpPr>
          <p:cNvPr id="16390" name="CaixaDeTexto 8">
            <a:extLst>
              <a:ext uri="{FF2B5EF4-FFF2-40B4-BE49-F238E27FC236}">
                <a16:creationId xmlns:a16="http://schemas.microsoft.com/office/drawing/2014/main" id="{B20AD52F-3A00-4A2E-BC56-0A4F800CF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6294568"/>
            <a:ext cx="8253331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142"/>
              <a:t>Selecione  a opção Library Manager.</a:t>
            </a:r>
          </a:p>
        </p:txBody>
      </p:sp>
      <p:pic>
        <p:nvPicPr>
          <p:cNvPr id="16391" name="Picture 2">
            <a:extLst>
              <a:ext uri="{FF2B5EF4-FFF2-40B4-BE49-F238E27FC236}">
                <a16:creationId xmlns:a16="http://schemas.microsoft.com/office/drawing/2014/main" id="{E4106485-16BE-4E5B-8192-A44E8BC7E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64" y="3131981"/>
            <a:ext cx="5629745" cy="28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tângulo 4">
            <a:extLst>
              <a:ext uri="{FF2B5EF4-FFF2-40B4-BE49-F238E27FC236}">
                <a16:creationId xmlns:a16="http://schemas.microsoft.com/office/drawing/2014/main" id="{7BCDD6E3-8BC4-4320-91FB-BEA67B1AD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588309"/>
            <a:ext cx="9101788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</a:t>
            </a:r>
            <a:r>
              <a:rPr lang="pt-BR" altLang="pt-BR" sz="2142" b="1"/>
              <a:t>CONFIGURANDO A REDE PC-CLP</a:t>
            </a:r>
          </a:p>
        </p:txBody>
      </p:sp>
      <p:sp>
        <p:nvSpPr>
          <p:cNvPr id="65539" name="Retângulo 4">
            <a:extLst>
              <a:ext uri="{FF2B5EF4-FFF2-40B4-BE49-F238E27FC236}">
                <a16:creationId xmlns:a16="http://schemas.microsoft.com/office/drawing/2014/main" id="{93DE222F-6DB9-4CF3-8E68-E50D0371C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917" y="1387457"/>
            <a:ext cx="8794031" cy="75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No campo ‘Adress’, na coluna ‘Value’ mude o endereço IP para 192.168.119.60 como ilustrado na figura abaixo.</a:t>
            </a:r>
          </a:p>
        </p:txBody>
      </p:sp>
      <p:graphicFrame>
        <p:nvGraphicFramePr>
          <p:cNvPr id="65540" name="Object 2">
            <a:extLst>
              <a:ext uri="{FF2B5EF4-FFF2-40B4-BE49-F238E27FC236}">
                <a16:creationId xmlns:a16="http://schemas.microsoft.com/office/drawing/2014/main" id="{59B6B07A-6D14-43CE-A821-10BE73F55D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8586" y="2530070"/>
          <a:ext cx="5978309" cy="358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5582429" imgH="3343742" progId="Paint.Picture">
                  <p:embed/>
                </p:oleObj>
              </mc:Choice>
              <mc:Fallback>
                <p:oleObj name="Imagem de bitmap" r:id="rId2" imgW="5582429" imgH="3343742" progId="Paint.Picture">
                  <p:embed/>
                  <p:pic>
                    <p:nvPicPr>
                      <p:cNvPr id="65540" name="Object 2">
                        <a:extLst>
                          <a:ext uri="{FF2B5EF4-FFF2-40B4-BE49-F238E27FC236}">
                            <a16:creationId xmlns:a16="http://schemas.microsoft.com/office/drawing/2014/main" id="{59B6B07A-6D14-43CE-A821-10BE73F55D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586" y="2530070"/>
                        <a:ext cx="5978309" cy="35808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2" y="1344313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936DE16-68F8-4B27-8505-BEAD1647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2" y="1726356"/>
            <a:ext cx="3686175" cy="3381375"/>
          </a:xfrm>
          <a:prstGeom prst="rect">
            <a:avLst/>
          </a:prstGeom>
        </p:spPr>
      </p:pic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E9347E8C-FBB2-4414-B3B4-B1D41B8FF76D}"/>
              </a:ext>
            </a:extLst>
          </p:cNvPr>
          <p:cNvSpPr txBox="1"/>
          <p:nvPr/>
        </p:nvSpPr>
        <p:spPr>
          <a:xfrm>
            <a:off x="452636" y="6255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CaixaDeTexto 4">
            <a:extLst>
              <a:ext uri="{FF2B5EF4-FFF2-40B4-BE49-F238E27FC236}">
                <a16:creationId xmlns:a16="http://schemas.microsoft.com/office/drawing/2014/main" id="{7F6B0CB2-08FD-4C44-974A-312181375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168" y="319571"/>
            <a:ext cx="287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 b="1" dirty="0"/>
              <a:t>Referência</a:t>
            </a:r>
            <a:endParaRPr lang="pt-BR" altLang="pt-BR" sz="2000" b="1" dirty="0"/>
          </a:p>
        </p:txBody>
      </p:sp>
      <p:sp>
        <p:nvSpPr>
          <p:cNvPr id="12" name="CaixaDeTexto 1">
            <a:extLst>
              <a:ext uri="{FF2B5EF4-FFF2-40B4-BE49-F238E27FC236}">
                <a16:creationId xmlns:a16="http://schemas.microsoft.com/office/drawing/2014/main" id="{826F491C-3BCA-490F-9A98-BC8F01694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4521" y="2912085"/>
            <a:ext cx="8426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/>
              <a:t>http://professorcesarcosta.com.br/disciplinas/n7clpteclp</a:t>
            </a:r>
          </a:p>
        </p:txBody>
      </p:sp>
      <p:sp>
        <p:nvSpPr>
          <p:cNvPr id="14" name="CaixaDeTexto 1">
            <a:extLst>
              <a:ext uri="{FF2B5EF4-FFF2-40B4-BE49-F238E27FC236}">
                <a16:creationId xmlns:a16="http://schemas.microsoft.com/office/drawing/2014/main" id="{2200B140-21F4-402A-A6EE-FA817172D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283" y="4249127"/>
            <a:ext cx="580949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/>
              <a:t>http://professorcesarcosta.com.br/upload/imagens_upload/Apostila_do_Curso_Clp-1.pdf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840CE0F-1426-47C8-81D3-7F0ADAF192BC}"/>
              </a:ext>
            </a:extLst>
          </p:cNvPr>
          <p:cNvSpPr txBox="1"/>
          <p:nvPr/>
        </p:nvSpPr>
        <p:spPr>
          <a:xfrm>
            <a:off x="4199880" y="1241230"/>
            <a:ext cx="6430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>
                <a:hlinkClick r:id="rId5"/>
              </a:rPr>
              <a:t>http://professorcesarcosta.com.br/upload/imagens_upload/Manual_XSOFT.pdf</a:t>
            </a:r>
            <a:endParaRPr lang="pt-BR" altLang="pt-BR" sz="1800" dirty="0"/>
          </a:p>
        </p:txBody>
      </p:sp>
    </p:spTree>
    <p:extLst>
      <p:ext uri="{BB962C8B-B14F-4D97-AF65-F5344CB8AC3E}">
        <p14:creationId xmlns:p14="http://schemas.microsoft.com/office/powerpoint/2010/main" val="65520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tângulo 5">
            <a:extLst>
              <a:ext uri="{FF2B5EF4-FFF2-40B4-BE49-F238E27FC236}">
                <a16:creationId xmlns:a16="http://schemas.microsoft.com/office/drawing/2014/main" id="{758B6448-76DE-448A-BCA0-80BD4EC63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78" y="1821038"/>
            <a:ext cx="9333031" cy="187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999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999"/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/>
              <a:t> </a:t>
            </a:r>
          </a:p>
        </p:txBody>
      </p:sp>
      <p:sp>
        <p:nvSpPr>
          <p:cNvPr id="17411" name="CaixaDeTexto 4">
            <a:extLst>
              <a:ext uri="{FF2B5EF4-FFF2-40B4-BE49-F238E27FC236}">
                <a16:creationId xmlns:a16="http://schemas.microsoft.com/office/drawing/2014/main" id="{273BD23C-B6DE-4449-A862-22778BDED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79" y="588310"/>
            <a:ext cx="9178302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856"/>
              <a:t>Software CoDeSys</a:t>
            </a:r>
          </a:p>
        </p:txBody>
      </p:sp>
      <p:sp>
        <p:nvSpPr>
          <p:cNvPr id="17412" name="CaixaDeTexto 6">
            <a:extLst>
              <a:ext uri="{FF2B5EF4-FFF2-40B4-BE49-F238E27FC236}">
                <a16:creationId xmlns:a16="http://schemas.microsoft.com/office/drawing/2014/main" id="{BF70C5B5-E3E8-4A81-B2C2-A63D6F246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491" y="1589796"/>
            <a:ext cx="9333032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Na opção Library Manager</a:t>
            </a:r>
          </a:p>
        </p:txBody>
      </p:sp>
      <p:sp>
        <p:nvSpPr>
          <p:cNvPr id="17413" name="CaixaDeTexto 8">
            <a:extLst>
              <a:ext uri="{FF2B5EF4-FFF2-40B4-BE49-F238E27FC236}">
                <a16:creationId xmlns:a16="http://schemas.microsoft.com/office/drawing/2014/main" id="{203CE902-2E3A-422C-A078-9577BFEE8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6294568"/>
            <a:ext cx="8253331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928"/>
              <a:t> </a:t>
            </a:r>
            <a:r>
              <a:rPr lang="pt-BR" altLang="pt-BR" sz="2142"/>
              <a:t>Selecione  a pasta  Trigger.</a:t>
            </a:r>
          </a:p>
        </p:txBody>
      </p:sp>
      <p:pic>
        <p:nvPicPr>
          <p:cNvPr id="17414" name="Picture 2">
            <a:extLst>
              <a:ext uri="{FF2B5EF4-FFF2-40B4-BE49-F238E27FC236}">
                <a16:creationId xmlns:a16="http://schemas.microsoft.com/office/drawing/2014/main" id="{76477334-A1F8-4AAF-AC53-029F1468A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35" y="2130496"/>
            <a:ext cx="3755997" cy="385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1500</TotalTime>
  <Words>3105</Words>
  <Application>Microsoft Office PowerPoint</Application>
  <PresentationFormat>Personalizar</PresentationFormat>
  <Paragraphs>401</Paragraphs>
  <Slides>81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81</vt:i4>
      </vt:variant>
    </vt:vector>
  </HeadingPairs>
  <TitlesOfParts>
    <vt:vector size="88" baseType="lpstr">
      <vt:lpstr>Arial</vt:lpstr>
      <vt:lpstr>Calibri</vt:lpstr>
      <vt:lpstr>Calibri Light</vt:lpstr>
      <vt:lpstr>Times New Roman</vt:lpstr>
      <vt:lpstr>Wingdings</vt:lpstr>
      <vt:lpstr>Tema do Office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105</cp:revision>
  <dcterms:created xsi:type="dcterms:W3CDTF">2022-01-16T23:09:25Z</dcterms:created>
  <dcterms:modified xsi:type="dcterms:W3CDTF">2023-08-23T13:02:54Z</dcterms:modified>
</cp:coreProperties>
</file>